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
  </p:notesMasterIdLst>
  <p:sldIdLst>
    <p:sldId id="257" r:id="rId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F4C7C24A-C95A-41FE-90C2-005AFC39F517}" type="datetimeFigureOut">
              <a:rPr lang="he-IL" smtClean="0"/>
              <a:t>י"א/חשון/תשע"ה</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BB585C82-6B37-4B55-8F3E-2875AC6D8CE6}" type="slidenum">
              <a:rPr lang="he-IL" smtClean="0"/>
              <a:t>‹#›</a:t>
            </a:fld>
            <a:endParaRPr lang="he-IL"/>
          </a:p>
        </p:txBody>
      </p:sp>
    </p:spTree>
    <p:extLst>
      <p:ext uri="{BB962C8B-B14F-4D97-AF65-F5344CB8AC3E}">
        <p14:creationId xmlns:p14="http://schemas.microsoft.com/office/powerpoint/2010/main" val="37914451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B39926-F519-49B7-A033-73938A514FF1}" type="slidenum">
              <a:rPr lang="he-IL" altLang="he-IL">
                <a:solidFill>
                  <a:srgbClr val="000000"/>
                </a:solidFill>
              </a:rPr>
              <a:pPr/>
              <a:t>1</a:t>
            </a:fld>
            <a:endParaRPr lang="en-US" altLang="he-IL">
              <a:solidFill>
                <a:srgbClr val="000000"/>
              </a:solidFill>
            </a:endParaRPr>
          </a:p>
        </p:txBody>
      </p:sp>
      <p:sp>
        <p:nvSpPr>
          <p:cNvPr id="81922" name="Rectangle 2"/>
          <p:cNvSpPr>
            <a:spLocks noRo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ltLang="he-IL"/>
          </a:p>
        </p:txBody>
      </p:sp>
    </p:spTree>
    <p:extLst>
      <p:ext uri="{BB962C8B-B14F-4D97-AF65-F5344CB8AC3E}">
        <p14:creationId xmlns:p14="http://schemas.microsoft.com/office/powerpoint/2010/main" val="1481127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C6FD637E-A1D9-49D3-986C-9832E2C7B78E}"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2858600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7AAA4D0A-4E58-4251-ADEE-41B8DA3B9C98}"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3560122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839200" y="274639"/>
            <a:ext cx="27432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09600" y="274639"/>
            <a:ext cx="80264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7301B2CA-4258-474C-A874-0BBA4877A75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30169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C9961FF5-4FF0-435E-9088-08F72526B948}"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2409030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1" y="1709739"/>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1256E9ED-ECEB-4192-A6B6-E3BC69C3924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3164273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97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62464209-29B5-499D-B7A5-9A91813F911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2858114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40317" y="365126"/>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40318" y="2505075"/>
            <a:ext cx="5158316"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71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lvl1pPr>
              <a:defRPr/>
            </a:lvl1pPr>
          </a:lstStyle>
          <a:p>
            <a:endParaRPr lang="en-US" altLang="he-IL">
              <a:solidFill>
                <a:srgbClr val="000000"/>
              </a:solidFill>
            </a:endParaRPr>
          </a:p>
        </p:txBody>
      </p:sp>
      <p:sp>
        <p:nvSpPr>
          <p:cNvPr id="8" name="מציין מיקום של כותרת תחתונה 7"/>
          <p:cNvSpPr>
            <a:spLocks noGrp="1"/>
          </p:cNvSpPr>
          <p:nvPr>
            <p:ph type="ftr" sz="quarter" idx="11"/>
          </p:nvPr>
        </p:nvSpPr>
        <p:spPr/>
        <p:txBody>
          <a:bodyPr/>
          <a:lstStyle>
            <a:lvl1pPr>
              <a:defRPr/>
            </a:lvl1pPr>
          </a:lstStyle>
          <a:p>
            <a:endParaRPr lang="en-US" altLang="he-IL">
              <a:solidFill>
                <a:srgbClr val="000000"/>
              </a:solidFill>
            </a:endParaRPr>
          </a:p>
        </p:txBody>
      </p:sp>
      <p:sp>
        <p:nvSpPr>
          <p:cNvPr id="9" name="מציין מיקום של מספר שקופית 8"/>
          <p:cNvSpPr>
            <a:spLocks noGrp="1"/>
          </p:cNvSpPr>
          <p:nvPr>
            <p:ph type="sldNum" sz="quarter" idx="12"/>
          </p:nvPr>
        </p:nvSpPr>
        <p:spPr/>
        <p:txBody>
          <a:bodyPr/>
          <a:lstStyle>
            <a:lvl1pPr>
              <a:defRPr/>
            </a:lvl1pPr>
          </a:lstStyle>
          <a:p>
            <a:fld id="{2098FF9A-AB5D-4298-89AE-365D17834919}"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3841904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lvl1pPr>
              <a:defRPr/>
            </a:lvl1pPr>
          </a:lstStyle>
          <a:p>
            <a:endParaRPr lang="en-US" altLang="he-IL">
              <a:solidFill>
                <a:srgbClr val="000000"/>
              </a:solidFill>
            </a:endParaRPr>
          </a:p>
        </p:txBody>
      </p:sp>
      <p:sp>
        <p:nvSpPr>
          <p:cNvPr id="4" name="מציין מיקום של כותרת תחתונה 3"/>
          <p:cNvSpPr>
            <a:spLocks noGrp="1"/>
          </p:cNvSpPr>
          <p:nvPr>
            <p:ph type="ftr" sz="quarter" idx="11"/>
          </p:nvPr>
        </p:nvSpPr>
        <p:spPr/>
        <p:txBody>
          <a:bodyPr/>
          <a:lstStyle>
            <a:lvl1pPr>
              <a:defRPr/>
            </a:lvl1pPr>
          </a:lstStyle>
          <a:p>
            <a:endParaRPr lang="en-US" altLang="he-IL">
              <a:solidFill>
                <a:srgbClr val="000000"/>
              </a:solidFill>
            </a:endParaRPr>
          </a:p>
        </p:txBody>
      </p:sp>
      <p:sp>
        <p:nvSpPr>
          <p:cNvPr id="5" name="מציין מיקום של מספר שקופית 4"/>
          <p:cNvSpPr>
            <a:spLocks noGrp="1"/>
          </p:cNvSpPr>
          <p:nvPr>
            <p:ph type="sldNum" sz="quarter" idx="12"/>
          </p:nvPr>
        </p:nvSpPr>
        <p:spPr/>
        <p:txBody>
          <a:bodyPr/>
          <a:lstStyle>
            <a:lvl1pPr>
              <a:defRPr/>
            </a:lvl1pPr>
          </a:lstStyle>
          <a:p>
            <a:fld id="{4768317B-6F1D-432F-B55A-32A50EBE1B4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2569735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lvl1pPr>
          </a:lstStyle>
          <a:p>
            <a:endParaRPr lang="en-US" altLang="he-IL">
              <a:solidFill>
                <a:srgbClr val="000000"/>
              </a:solidFill>
            </a:endParaRPr>
          </a:p>
        </p:txBody>
      </p:sp>
      <p:sp>
        <p:nvSpPr>
          <p:cNvPr id="3" name="מציין מיקום של כותרת תחתונה 2"/>
          <p:cNvSpPr>
            <a:spLocks noGrp="1"/>
          </p:cNvSpPr>
          <p:nvPr>
            <p:ph type="ftr" sz="quarter" idx="11"/>
          </p:nvPr>
        </p:nvSpPr>
        <p:spPr/>
        <p:txBody>
          <a:bodyPr/>
          <a:lstStyle>
            <a:lvl1pPr>
              <a:defRPr/>
            </a:lvl1pPr>
          </a:lstStyle>
          <a:p>
            <a:endParaRPr lang="en-US" altLang="he-IL">
              <a:solidFill>
                <a:srgbClr val="000000"/>
              </a:solidFill>
            </a:endParaRPr>
          </a:p>
        </p:txBody>
      </p:sp>
      <p:sp>
        <p:nvSpPr>
          <p:cNvPr id="4" name="מציין מיקום של מספר שקופית 3"/>
          <p:cNvSpPr>
            <a:spLocks noGrp="1"/>
          </p:cNvSpPr>
          <p:nvPr>
            <p:ph type="sldNum" sz="quarter" idx="12"/>
          </p:nvPr>
        </p:nvSpPr>
        <p:spPr/>
        <p:txBody>
          <a:bodyPr/>
          <a:lstStyle>
            <a:lvl1pPr>
              <a:defRPr/>
            </a:lvl1pPr>
          </a:lstStyle>
          <a:p>
            <a:fld id="{9F3D3AB4-AA7B-426C-900B-9BD5284E627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3791913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3705BD83-041D-401F-A5A1-54E66434788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3973480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D326469A-2C67-4A70-8B16-3898EE7D3B92}"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val="2406882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1028" name="Rectangle 4"/>
          <p:cNvSpPr>
            <a:spLocks noGrp="1" noChangeArrowheads="1"/>
          </p:cNvSpPr>
          <p:nvPr>
            <p:ph type="dt" sz="half" idx="2"/>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he-IL">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he-IL">
              <a:solidFill>
                <a:srgbClr val="000000"/>
              </a:solidFill>
            </a:endParaRPr>
          </a:p>
        </p:txBody>
      </p:sp>
      <p:sp>
        <p:nvSpPr>
          <p:cNvPr id="1030" name="Rectangle 6"/>
          <p:cNvSpPr>
            <a:spLocks noGrp="1" noChangeArrowheads="1"/>
          </p:cNvSpPr>
          <p:nvPr>
            <p:ph type="sldNum" sz="quarter" idx="4"/>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pPr>
            <a:fld id="{1CB489EE-0922-4910-833C-1EB9DB022A72}" type="slidenum">
              <a:rPr lang="he-IL" altLang="he-IL">
                <a:solidFill>
                  <a:srgbClr val="000000"/>
                </a:solidFill>
              </a:rPr>
              <a:pPr fontAlgn="base">
                <a:spcBef>
                  <a:spcPct val="0"/>
                </a:spcBef>
                <a:spcAft>
                  <a:spcPct val="0"/>
                </a:spcAft>
              </a:pPr>
              <a:t>‹#›</a:t>
            </a:fld>
            <a:endParaRPr lang="en-US" altLang="he-IL">
              <a:solidFill>
                <a:srgbClr val="000000"/>
              </a:solidFill>
            </a:endParaRPr>
          </a:p>
        </p:txBody>
      </p:sp>
    </p:spTree>
    <p:extLst>
      <p:ext uri="{BB962C8B-B14F-4D97-AF65-F5344CB8AC3E}">
        <p14:creationId xmlns:p14="http://schemas.microsoft.com/office/powerpoint/2010/main" val="4615819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fontAlgn="base">
        <a:spcBef>
          <a:spcPct val="0"/>
        </a:spcBef>
        <a:spcAft>
          <a:spcPct val="0"/>
        </a:spcAft>
        <a:defRPr sz="4400" kern="12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har char="•"/>
        <a:defRPr sz="3200" kern="1200">
          <a:solidFill>
            <a:schemeClr val="tx1"/>
          </a:solidFill>
          <a:latin typeface="+mn-lt"/>
          <a:ea typeface="+mn-ea"/>
          <a:cs typeface="+mn-cs"/>
        </a:defRPr>
      </a:lvl1pPr>
      <a:lvl2pPr marL="742950" indent="-285750" algn="r" rtl="1" fontAlgn="base">
        <a:spcBef>
          <a:spcPct val="20000"/>
        </a:spcBef>
        <a:spcAft>
          <a:spcPct val="0"/>
        </a:spcAft>
        <a:buChar char="–"/>
        <a:defRPr sz="2800" kern="1200">
          <a:solidFill>
            <a:schemeClr val="tx1"/>
          </a:solidFill>
          <a:latin typeface="+mn-lt"/>
          <a:ea typeface="+mn-ea"/>
          <a:cs typeface="+mn-cs"/>
        </a:defRPr>
      </a:lvl2pPr>
      <a:lvl3pPr marL="1143000" indent="-228600" algn="r" rtl="1" fontAlgn="base">
        <a:spcBef>
          <a:spcPct val="20000"/>
        </a:spcBef>
        <a:spcAft>
          <a:spcPct val="0"/>
        </a:spcAft>
        <a:buChar char="•"/>
        <a:defRPr sz="2400" kern="1200">
          <a:solidFill>
            <a:schemeClr val="tx1"/>
          </a:solidFill>
          <a:latin typeface="+mn-lt"/>
          <a:ea typeface="+mn-ea"/>
          <a:cs typeface="+mn-cs"/>
        </a:defRPr>
      </a:lvl3pPr>
      <a:lvl4pPr marL="1600200" indent="-228600" algn="r" rtl="1" fontAlgn="base">
        <a:spcBef>
          <a:spcPct val="20000"/>
        </a:spcBef>
        <a:spcAft>
          <a:spcPct val="0"/>
        </a:spcAft>
        <a:buChar char="–"/>
        <a:defRPr sz="2000" kern="1200">
          <a:solidFill>
            <a:schemeClr val="tx1"/>
          </a:solidFill>
          <a:latin typeface="+mn-lt"/>
          <a:ea typeface="+mn-ea"/>
          <a:cs typeface="+mn-cs"/>
        </a:defRPr>
      </a:lvl4pPr>
      <a:lvl5pPr marL="2057400" indent="-228600" algn="r" rtl="1" fontAlgn="base">
        <a:spcBef>
          <a:spcPct val="20000"/>
        </a:spcBef>
        <a:spcAft>
          <a:spcPct val="0"/>
        </a:spcAft>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0909" name="Group 13"/>
          <p:cNvGrpSpPr>
            <a:grpSpLocks/>
          </p:cNvGrpSpPr>
          <p:nvPr/>
        </p:nvGrpSpPr>
        <p:grpSpPr bwMode="auto">
          <a:xfrm>
            <a:off x="1703389" y="188913"/>
            <a:ext cx="8497887" cy="6553200"/>
            <a:chOff x="113" y="119"/>
            <a:chExt cx="5353" cy="4128"/>
          </a:xfrm>
        </p:grpSpPr>
        <p:sp>
          <p:nvSpPr>
            <p:cNvPr id="80910" name="Text Box 14"/>
            <p:cNvSpPr txBox="1">
              <a:spLocks noChangeArrowheads="1"/>
            </p:cNvSpPr>
            <p:nvPr/>
          </p:nvSpPr>
          <p:spPr bwMode="auto">
            <a:xfrm>
              <a:off x="113" y="119"/>
              <a:ext cx="1043" cy="1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900" b="1">
                  <a:solidFill>
                    <a:srgbClr val="000000"/>
                  </a:solidFill>
                </a:rPr>
                <a:t>חוברת מקורות – השומר החדש</a:t>
              </a:r>
              <a:endParaRPr lang="en-US" altLang="he-IL" sz="900" b="1">
                <a:solidFill>
                  <a:srgbClr val="000000"/>
                </a:solidFill>
              </a:endParaRPr>
            </a:p>
          </p:txBody>
        </p:sp>
        <p:pic>
          <p:nvPicPr>
            <p:cNvPr id="80911"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 y="3712"/>
              <a:ext cx="2767" cy="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0898" name="Rectangle 2"/>
          <p:cNvSpPr>
            <a:spLocks noGrp="1" noChangeArrowheads="1"/>
          </p:cNvSpPr>
          <p:nvPr>
            <p:ph type="title"/>
          </p:nvPr>
        </p:nvSpPr>
        <p:spPr>
          <a:xfrm>
            <a:off x="4800601" y="476251"/>
            <a:ext cx="2386013" cy="561975"/>
          </a:xfrm>
        </p:spPr>
        <p:txBody>
          <a:bodyPr/>
          <a:lstStyle/>
          <a:p>
            <a:r>
              <a:rPr lang="he-IL" altLang="he-IL" sz="2400" b="1"/>
              <a:t>מצב האומה</a:t>
            </a:r>
            <a:endParaRPr lang="en-US" altLang="he-IL" sz="2400" b="1"/>
          </a:p>
        </p:txBody>
      </p:sp>
      <p:sp>
        <p:nvSpPr>
          <p:cNvPr id="80900" name="Rectangle 4"/>
          <p:cNvSpPr>
            <a:spLocks noChangeArrowheads="1"/>
          </p:cNvSpPr>
          <p:nvPr/>
        </p:nvSpPr>
        <p:spPr bwMode="auto">
          <a:xfrm>
            <a:off x="1847851" y="1846263"/>
            <a:ext cx="8424863" cy="3238500"/>
          </a:xfrm>
          <a:prstGeom prst="rect">
            <a:avLst/>
          </a:prstGeom>
          <a:noFill/>
          <a:ln w="158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fontAlgn="base">
              <a:spcBef>
                <a:spcPct val="0"/>
              </a:spcBef>
              <a:spcAft>
                <a:spcPct val="0"/>
              </a:spcAft>
            </a:pPr>
            <a:r>
              <a:rPr lang="he-IL" altLang="he-IL" sz="1400">
                <a:solidFill>
                  <a:srgbClr val="000000"/>
                </a:solidFill>
              </a:rPr>
              <a:t>את אופן גילויָם השלם משיגים החיים הקיבוציים הטבעיים באומה, במשפחה הגדולה.  האומה, יצרה את הטבע האנושי ואת החיים האנושיים.  היא החוליה המתווכת הטבעית, היוצרת את ההרמוניה העליונה בין חיי היחיד ובין חיי האנושות והחיים הקוסמיים בכלל.  אולם דוקא מטעם זה, דוקא מטעם היותה בעיקר המהווה את צורתה האנושית של ההשגה החיונית, היא סבלה ביחוד ולקתה ביחוד מהתפתחותם חד-הצדדית של הטבע האנושי והחיים האנושיים.  האומה נשארה בהתפתחותה על אותה המדרגה, שעמד עליה האדם הקדמון.  ולא עוד אלא שעמדתה זו הירודה לא עוררה מחשבה על הרע שבדבר וממילא – לא רצון לשקוד על תיקונו.  כל המחשבה והרצון של טובי האנושות לתקן את הטבע האנושי ולחדש את החיים האנושיים התרכזו ביחיד, בטבע היחיד ובחיי היחיד או גם בחיים הציבוריים של היחידים.... אנחנו, יותר מאחרים, מוכרחים וכאילו מצווים ועומדים לשקוד על תיקונה של האומה, להעמידה על דרך התפתחותה של הרוח האנושית, על דרך השאיפה לאמת וצדק ביחס ליתר העמים ולכל אדם ולכל מידה נכונה ועליונה ביחס לעצמה ולכל העולם כולו, אנחנו צריכים להשיב לה את כוחה, את כוח היצירה הראשון.  תחייתנו הלאומית אינה השתחררות והתחדשות לאומית גרידה, – תחייתנו הלאומית היא כעין תחיית המתים ממש, יצירה חדשה שאין דוגמתה.  וביצירה, ביצירה בכלל ובפרט ביצירה כזו, נוהג הכלל: </a:t>
            </a:r>
            <a:r>
              <a:rPr lang="he-IL" altLang="he-IL" sz="1400" b="1">
                <a:solidFill>
                  <a:srgbClr val="000000"/>
                </a:solidFill>
              </a:rPr>
              <a:t>תפסת הכל – תפסת, לא תפסת הכל – לא תפסת כלום</a:t>
            </a:r>
            <a:r>
              <a:rPr lang="he-IL" altLang="he-IL" sz="1400">
                <a:solidFill>
                  <a:srgbClr val="000000"/>
                </a:solidFill>
              </a:rPr>
              <a:t>.  יצירת רוח האדם, כמבואר למעלה, עוד לא נגמרה.  רוח האדם צריכה לגדול באותה המידה שגדלה וגדֵלה ההכרה האנושית.  והדבר הזה לא יושג בלי תחייה יסודית של האומה, הכוח היוצר את רוח האדם והחוליה המתווכת בין חיי יחיד וחיי האנושות והעולם בכלל. </a:t>
            </a:r>
          </a:p>
          <a:p>
            <a:pPr algn="just" fontAlgn="base">
              <a:spcBef>
                <a:spcPct val="0"/>
              </a:spcBef>
              <a:spcAft>
                <a:spcPct val="0"/>
              </a:spcAft>
            </a:pPr>
            <a:r>
              <a:rPr lang="he-IL" altLang="he-IL" sz="1000">
                <a:solidFill>
                  <a:srgbClr val="000000"/>
                </a:solidFill>
              </a:rPr>
              <a:t>(א.ד גורדון, מתוך המאמר: "לבירור רעיוננו מיסודו")</a:t>
            </a:r>
          </a:p>
        </p:txBody>
      </p:sp>
      <p:sp>
        <p:nvSpPr>
          <p:cNvPr id="80905" name="Text Box 9"/>
          <p:cNvSpPr txBox="1">
            <a:spLocks noChangeArrowheads="1"/>
          </p:cNvSpPr>
          <p:nvPr/>
        </p:nvSpPr>
        <p:spPr bwMode="auto">
          <a:xfrm>
            <a:off x="1990725" y="4953001"/>
            <a:ext cx="4826000" cy="1571625"/>
          </a:xfrm>
          <a:prstGeom prst="rect">
            <a:avLst/>
          </a:prstGeom>
          <a:solidFill>
            <a:schemeClr val="bg1"/>
          </a:solidFill>
          <a:ln w="158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1200" b="1">
                <a:solidFill>
                  <a:srgbClr val="000000"/>
                </a:solidFill>
              </a:rPr>
              <a:t>שאלות למחשבה:</a:t>
            </a:r>
          </a:p>
          <a:p>
            <a:pPr fontAlgn="base">
              <a:spcBef>
                <a:spcPct val="50000"/>
              </a:spcBef>
              <a:spcAft>
                <a:spcPct val="0"/>
              </a:spcAft>
            </a:pPr>
            <a:r>
              <a:rPr lang="he-IL" altLang="he-IL" sz="1200">
                <a:solidFill>
                  <a:srgbClr val="000000"/>
                </a:solidFill>
              </a:rPr>
              <a:t>מה מקומה של האומה, לפי גורדון, בחיים האנושיים?</a:t>
            </a:r>
          </a:p>
          <a:p>
            <a:pPr fontAlgn="base">
              <a:spcBef>
                <a:spcPct val="50000"/>
              </a:spcBef>
              <a:spcAft>
                <a:spcPct val="0"/>
              </a:spcAft>
            </a:pPr>
            <a:r>
              <a:rPr lang="he-IL" altLang="he-IL" sz="1200">
                <a:solidFill>
                  <a:srgbClr val="000000"/>
                </a:solidFill>
              </a:rPr>
              <a:t>מדוע טוען גורדון כי האומה נשארה "על אותה מדרגה עליה עמד האדם קדמון"?</a:t>
            </a:r>
          </a:p>
          <a:p>
            <a:pPr fontAlgn="base">
              <a:spcBef>
                <a:spcPct val="50000"/>
              </a:spcBef>
              <a:spcAft>
                <a:spcPct val="0"/>
              </a:spcAft>
            </a:pPr>
            <a:r>
              <a:rPr lang="he-IL" altLang="he-IL" sz="1200">
                <a:solidFill>
                  <a:srgbClr val="000000"/>
                </a:solidFill>
              </a:rPr>
              <a:t>מה תפקיד התחייה הלאומית של העם היהודי לפי גורדון?</a:t>
            </a:r>
          </a:p>
          <a:p>
            <a:pPr fontAlgn="base">
              <a:spcBef>
                <a:spcPct val="50000"/>
              </a:spcBef>
              <a:spcAft>
                <a:spcPct val="0"/>
              </a:spcAft>
            </a:pPr>
            <a:r>
              <a:rPr lang="he-IL" altLang="he-IL" sz="1200">
                <a:solidFill>
                  <a:srgbClr val="000000"/>
                </a:solidFill>
              </a:rPr>
              <a:t>מדוע הוא קובע – "תפסת הכל-תפסת, לא תפסת הכל-לא תפסת כלום? אתם מסכימים איתו?</a:t>
            </a:r>
            <a:endParaRPr lang="en-US" altLang="he-IL" sz="1200">
              <a:solidFill>
                <a:srgbClr val="000000"/>
              </a:solidFill>
            </a:endParaRPr>
          </a:p>
        </p:txBody>
      </p:sp>
    </p:spTree>
    <p:extLst>
      <p:ext uri="{BB962C8B-B14F-4D97-AF65-F5344CB8AC3E}">
        <p14:creationId xmlns:p14="http://schemas.microsoft.com/office/powerpoint/2010/main" val="464744633"/>
      </p:ext>
    </p:extLst>
  </p:cSld>
  <p:clrMapOvr>
    <a:masterClrMapping/>
  </p:clrMapOvr>
</p:sld>
</file>

<file path=ppt/theme/theme1.xml><?xml version="1.0" encoding="utf-8"?>
<a:theme xmlns:a="http://schemas.openxmlformats.org/drawingml/2006/main" name="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Words>
  <Application>Microsoft Office PowerPoint</Application>
  <PresentationFormat>מסך רחב</PresentationFormat>
  <Paragraphs>10</Paragraphs>
  <Slides>1</Slides>
  <Notes>1</Notes>
  <HiddenSlides>0</HiddenSlides>
  <MMClips>0</MMClips>
  <ScaleCrop>false</ScaleCrop>
  <HeadingPairs>
    <vt:vector size="6" baseType="variant">
      <vt:variant>
        <vt:lpstr>גופנים בשימוש</vt:lpstr>
      </vt:variant>
      <vt:variant>
        <vt:i4>2</vt:i4>
      </vt:variant>
      <vt:variant>
        <vt:lpstr>ערכת נושא</vt:lpstr>
      </vt:variant>
      <vt:variant>
        <vt:i4>1</vt:i4>
      </vt:variant>
      <vt:variant>
        <vt:lpstr>כותרות שקופיות</vt:lpstr>
      </vt:variant>
      <vt:variant>
        <vt:i4>1</vt:i4>
      </vt:variant>
    </vt:vector>
  </HeadingPairs>
  <TitlesOfParts>
    <vt:vector size="4" baseType="lpstr">
      <vt:lpstr>Arial</vt:lpstr>
      <vt:lpstr>Calibri</vt:lpstr>
      <vt:lpstr>עיצוב ברירת מחדל</vt:lpstr>
      <vt:lpstr>מצב האומה</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מצב האומה</dc:title>
  <dc:creator>עמית</dc:creator>
  <cp:lastModifiedBy>עמית</cp:lastModifiedBy>
  <cp:revision>1</cp:revision>
  <dcterms:created xsi:type="dcterms:W3CDTF">2014-11-04T13:49:51Z</dcterms:created>
  <dcterms:modified xsi:type="dcterms:W3CDTF">2014-11-04T13:49:55Z</dcterms:modified>
</cp:coreProperties>
</file>