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56"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1739754-6E80-4FD8-82FC-EFD2457484F3}" type="datetimeFigureOut">
              <a:rPr lang="he-IL" smtClean="0"/>
              <a:t>י"א/חשון/תשע"ה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424BA08-FB92-4161-8416-F1BF0BD258BE}" type="slidenum">
              <a:rPr lang="he-IL" smtClean="0"/>
              <a:t>‹#›</a:t>
            </a:fld>
            <a:endParaRPr lang="he-IL"/>
          </a:p>
        </p:txBody>
      </p:sp>
    </p:spTree>
    <p:extLst>
      <p:ext uri="{BB962C8B-B14F-4D97-AF65-F5344CB8AC3E}">
        <p14:creationId xmlns:p14="http://schemas.microsoft.com/office/powerpoint/2010/main" val="2811577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5DF16-8034-449B-AF48-31D5B5443935}" type="slidenum">
              <a:rPr lang="he-IL" altLang="he-IL">
                <a:solidFill>
                  <a:srgbClr val="000000"/>
                </a:solidFill>
              </a:rPr>
              <a:pPr/>
              <a:t>1</a:t>
            </a:fld>
            <a:endParaRPr lang="en-US" altLang="he-IL">
              <a:solidFill>
                <a:srgbClr val="000000"/>
              </a:solidFill>
            </a:endParaRPr>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val="261894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88886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36603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33199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81913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04483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52379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64832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65879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021120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06986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75001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val="141615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287713" y="2559051"/>
            <a:ext cx="6983412" cy="28860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50000"/>
              </a:spcBef>
              <a:spcAft>
                <a:spcPct val="0"/>
              </a:spcAft>
            </a:pPr>
            <a:r>
              <a:rPr lang="he-IL" altLang="he-IL" sz="1400">
                <a:solidFill>
                  <a:srgbClr val="000000"/>
                </a:solidFill>
              </a:rPr>
              <a:t>מתחילת הבריאה  (= </a:t>
            </a:r>
            <a:r>
              <a:rPr lang="he-IL" altLang="he-IL" sz="1400" b="1">
                <a:solidFill>
                  <a:srgbClr val="000000"/>
                </a:solidFill>
              </a:rPr>
              <a:t>התוכנית האלוהית המקורית לפני בריאת העולם</a:t>
            </a:r>
            <a:r>
              <a:rPr lang="he-IL" altLang="he-IL" sz="1400">
                <a:solidFill>
                  <a:srgbClr val="000000"/>
                </a:solidFill>
              </a:rPr>
              <a:t>) ראוי היה טעם העץ להיות גם הוא כטעם הפרי, כל האמצעים המחזיקים איזו מגמה רוחנית גבוהה כללית ראויים היו להיות מוחשים בחוש נשמתי באותו הגובה והנועם, שעצם המגמה מורגשת בו כשאנו מציירים אותה (= </a:t>
            </a:r>
            <a:r>
              <a:rPr lang="he-IL" altLang="he-IL" sz="1400" b="1">
                <a:solidFill>
                  <a:srgbClr val="000000"/>
                </a:solidFill>
              </a:rPr>
              <a:t>מבחינה אידיאלית, כל הצעדים המובילים ליעד מסויים, אמורים היו להיות נעימים בדיוק כמו היעד עצמו)</a:t>
            </a:r>
            <a:r>
              <a:rPr lang="he-IL" altLang="he-IL" sz="1400">
                <a:solidFill>
                  <a:srgbClr val="000000"/>
                </a:solidFill>
              </a:rPr>
              <a:t>, אבל טבע הארץ, התנודדות החיים, ולאות הרוחניות כשהיא נסגרת במסגר הגופניות, גרם שרק טעמו של  הפרי של המגמה האחרונה , האידיאל הראשי, מורגש הוא בנעמו והדרו. אבל העצים הנושאים עליהם את הפרי, עם כל נחיצותם לגידול הפרי, נתעבו ונתגשמו ואבדו את טעמם (= </a:t>
            </a:r>
            <a:r>
              <a:rPr lang="he-IL" altLang="he-IL" sz="1400" b="1">
                <a:solidFill>
                  <a:srgbClr val="000000"/>
                </a:solidFill>
              </a:rPr>
              <a:t>אבל בפועל, בחיים, רק כאשר מגיעים ליעד מרגישים את השמחה של השגתו, אבל הדרך, והשגרה אל היעד חסרה טעם זה)</a:t>
            </a:r>
            <a:r>
              <a:rPr lang="he-IL" altLang="he-IL" sz="1400">
                <a:solidFill>
                  <a:srgbClr val="000000"/>
                </a:solidFill>
              </a:rPr>
              <a:t>, זהו חטא הארץ, שבעבורו נתקללה כשנתקלל גם האדם על חטאו.       וכל  פגם סופו לתיקון. ע"כ מובטחים אנו בברור שיבואו ימים שתשוב הבריאה לקדמותה וטעם העץ יהיה כטעם הפרי, כי תשוב הארץ מחטאה ואורחות החיים המעשיים לא יהיו גורמים לחוץ (=לחצוץ) בעד הנועם של האור האידיאלי". </a:t>
            </a:r>
          </a:p>
          <a:p>
            <a:pPr algn="just" fontAlgn="base">
              <a:spcBef>
                <a:spcPct val="50000"/>
              </a:spcBef>
              <a:spcAft>
                <a:spcPct val="0"/>
              </a:spcAft>
            </a:pPr>
            <a:r>
              <a:rPr lang="he-IL" altLang="he-IL" sz="1000">
                <a:solidFill>
                  <a:srgbClr val="000000"/>
                </a:solidFill>
              </a:rPr>
              <a:t>(אורות התשובה הראי"ה קוק)</a:t>
            </a:r>
          </a:p>
        </p:txBody>
      </p:sp>
      <p:sp>
        <p:nvSpPr>
          <p:cNvPr id="19459" name="Rectangle 3"/>
          <p:cNvSpPr>
            <a:spLocks noChangeArrowheads="1"/>
          </p:cNvSpPr>
          <p:nvPr/>
        </p:nvSpPr>
        <p:spPr bwMode="auto">
          <a:xfrm>
            <a:off x="5130801" y="260350"/>
            <a:ext cx="173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he-IL" altLang="he-IL" sz="2400" b="1">
                <a:solidFill>
                  <a:srgbClr val="000000"/>
                </a:solidFill>
              </a:rPr>
              <a:t>חטא האדמה</a:t>
            </a:r>
            <a:endParaRPr lang="en-US" altLang="he-IL" sz="2400" b="1">
              <a:solidFill>
                <a:srgbClr val="000000"/>
              </a:solidFill>
            </a:endParaRPr>
          </a:p>
        </p:txBody>
      </p:sp>
      <p:pic>
        <p:nvPicPr>
          <p:cNvPr id="1946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8663" y="5892801"/>
            <a:ext cx="4392612"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5"/>
          <p:cNvSpPr txBox="1">
            <a:spLocks noChangeArrowheads="1"/>
          </p:cNvSpPr>
          <p:nvPr/>
        </p:nvSpPr>
        <p:spPr bwMode="auto">
          <a:xfrm>
            <a:off x="1703388" y="188914"/>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sp>
        <p:nvSpPr>
          <p:cNvPr id="19462" name="Text Box 6"/>
          <p:cNvSpPr txBox="1">
            <a:spLocks noChangeArrowheads="1"/>
          </p:cNvSpPr>
          <p:nvPr/>
        </p:nvSpPr>
        <p:spPr bwMode="auto">
          <a:xfrm>
            <a:off x="2566989" y="1700213"/>
            <a:ext cx="7705725" cy="7429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50000"/>
              </a:spcBef>
              <a:spcAft>
                <a:spcPct val="0"/>
              </a:spcAft>
            </a:pPr>
            <a:r>
              <a:rPr lang="he-IL" altLang="he-IL" sz="1400" b="1">
                <a:solidFill>
                  <a:srgbClr val="000000"/>
                </a:solidFill>
              </a:rPr>
              <a:t>" יא</a:t>
            </a:r>
            <a:r>
              <a:rPr lang="he-IL" altLang="he-IL" sz="1400">
                <a:solidFill>
                  <a:srgbClr val="000000"/>
                </a:solidFill>
              </a:rPr>
              <a:t> וַיֹּאמֶר אֱלֹהִים, תַּדְשֵׁא הָאָרֶץ דֶּשֶׁא עֵשֶׂב מַזְרִיעַ זֶרַע, </a:t>
            </a:r>
            <a:r>
              <a:rPr lang="he-IL" altLang="he-IL" sz="1400" b="1">
                <a:solidFill>
                  <a:srgbClr val="000000"/>
                </a:solidFill>
              </a:rPr>
              <a:t>עֵץ פְּרִי עֹשֶׂה פְּרִי לְמִינוֹ</a:t>
            </a:r>
            <a:r>
              <a:rPr lang="he-IL" altLang="he-IL" sz="1400">
                <a:solidFill>
                  <a:srgbClr val="000000"/>
                </a:solidFill>
              </a:rPr>
              <a:t>, אֲשֶׁר זַרְעוֹ-בוֹ עַל-הָאָרֶץ; וַיְהִי-כֵן.  </a:t>
            </a:r>
            <a:r>
              <a:rPr lang="he-IL" altLang="he-IL" sz="1400" b="1">
                <a:solidFill>
                  <a:srgbClr val="000000"/>
                </a:solidFill>
              </a:rPr>
              <a:t>יב</a:t>
            </a:r>
            <a:r>
              <a:rPr lang="he-IL" altLang="he-IL" sz="1400">
                <a:solidFill>
                  <a:srgbClr val="000000"/>
                </a:solidFill>
              </a:rPr>
              <a:t> </a:t>
            </a:r>
            <a:r>
              <a:rPr lang="he-IL" altLang="he-IL" sz="1400" b="1">
                <a:solidFill>
                  <a:srgbClr val="000000"/>
                </a:solidFill>
              </a:rPr>
              <a:t>וַתּוֹצֵא הָאָרֶץ</a:t>
            </a:r>
            <a:r>
              <a:rPr lang="he-IL" altLang="he-IL" sz="1400">
                <a:solidFill>
                  <a:srgbClr val="000000"/>
                </a:solidFill>
              </a:rPr>
              <a:t> דֶּשֶׁא עֵשֶׂב מַזְרִיעַ זֶרַע, לְמִינֵהוּ, </a:t>
            </a:r>
            <a:r>
              <a:rPr lang="he-IL" altLang="he-IL" sz="1400" b="1">
                <a:solidFill>
                  <a:srgbClr val="000000"/>
                </a:solidFill>
              </a:rPr>
              <a:t>וְעֵץ עֹשֶׂה-פְּרִי</a:t>
            </a:r>
            <a:r>
              <a:rPr lang="he-IL" altLang="he-IL" sz="1400">
                <a:solidFill>
                  <a:srgbClr val="000000"/>
                </a:solidFill>
              </a:rPr>
              <a:t> אֲשֶׁר זַרְעוֹ-בוֹ, לְמִינֵהוּ; וַיַּרְא אֱלֹהִים, כִּי-טוֹב.  </a:t>
            </a:r>
            <a:r>
              <a:rPr lang="he-IL" altLang="he-IL" sz="1400" b="1">
                <a:solidFill>
                  <a:srgbClr val="000000"/>
                </a:solidFill>
              </a:rPr>
              <a:t>יג</a:t>
            </a:r>
            <a:r>
              <a:rPr lang="he-IL" altLang="he-IL" sz="1400">
                <a:solidFill>
                  <a:srgbClr val="000000"/>
                </a:solidFill>
              </a:rPr>
              <a:t> וַיְהִי-עֶרֶב וַיְהִי-בֹקֶר, יוֹם שְׁלִישִׁי </a:t>
            </a:r>
            <a:r>
              <a:rPr lang="he-IL" altLang="he-IL" sz="1400" b="1">
                <a:solidFill>
                  <a:srgbClr val="000000"/>
                </a:solidFill>
              </a:rPr>
              <a:t>"</a:t>
            </a:r>
            <a:r>
              <a:rPr lang="he-IL" altLang="he-IL" sz="1400">
                <a:solidFill>
                  <a:srgbClr val="000000"/>
                </a:solidFill>
              </a:rPr>
              <a:t> (בראשית א', יא'-יג')</a:t>
            </a:r>
            <a:endParaRPr lang="en-US" altLang="he-IL" sz="1400">
              <a:solidFill>
                <a:srgbClr val="000000"/>
              </a:solidFill>
            </a:endParaRPr>
          </a:p>
        </p:txBody>
      </p:sp>
      <p:sp>
        <p:nvSpPr>
          <p:cNvPr id="19463" name="Text Box 7"/>
          <p:cNvSpPr txBox="1">
            <a:spLocks noChangeArrowheads="1"/>
          </p:cNvSpPr>
          <p:nvPr/>
        </p:nvSpPr>
        <p:spPr bwMode="auto">
          <a:xfrm>
            <a:off x="1847850" y="692150"/>
            <a:ext cx="84963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400">
                <a:solidFill>
                  <a:srgbClr val="000000"/>
                </a:solidFill>
                <a:latin typeface="Times New Roman" panose="02020603050405020304" pitchFamily="18" charset="0"/>
                <a:cs typeface="Times New Roman" panose="02020603050405020304" pitchFamily="18" charset="0"/>
              </a:rPr>
              <a:t>הפעם נכיר את חטא האדמה, שעל-פי חז"ל (חכמינו זכרם לברכה) קדם לחטא האדם הראשון, שאכל בגן עדן מפרי עץ הדעת</a:t>
            </a:r>
            <a:r>
              <a:rPr lang="he-IL" altLang="he-IL">
                <a:solidFill>
                  <a:srgbClr val="000000"/>
                </a:solidFill>
              </a:rPr>
              <a:t>.</a:t>
            </a:r>
            <a:r>
              <a:rPr lang="he-IL" altLang="he-IL" sz="1400">
                <a:solidFill>
                  <a:srgbClr val="000000"/>
                </a:solidFill>
                <a:latin typeface="Times New Roman" panose="02020603050405020304" pitchFamily="18" charset="0"/>
                <a:cs typeface="Times New Roman" panose="02020603050405020304" pitchFamily="18" charset="0"/>
              </a:rPr>
              <a:t> חטא האדמה היה בכך שהאדמה לא הוציאה במדוייק את מה שאלוהים ציווה ממנה ביום השלישי לבריאה (מקור ראשון בדף זה). </a:t>
            </a:r>
          </a:p>
          <a:p>
            <a:pPr algn="just" fontAlgn="base">
              <a:spcBef>
                <a:spcPct val="0"/>
              </a:spcBef>
              <a:spcAft>
                <a:spcPct val="0"/>
              </a:spcAft>
            </a:pPr>
            <a:r>
              <a:rPr lang="he-IL" altLang="he-IL" sz="1400">
                <a:solidFill>
                  <a:srgbClr val="000000"/>
                </a:solidFill>
                <a:latin typeface="Times New Roman" panose="02020603050405020304" pitchFamily="18" charset="0"/>
                <a:cs typeface="Times New Roman" panose="02020603050405020304" pitchFamily="18" charset="0"/>
              </a:rPr>
              <a:t>הרב קוק (1865-1935, </a:t>
            </a:r>
            <a:r>
              <a:rPr lang="he-IL" altLang="he-IL" sz="1400">
                <a:solidFill>
                  <a:srgbClr val="000000"/>
                </a:solidFill>
                <a:cs typeface="Times New Roman" panose="02020603050405020304" pitchFamily="18" charset="0"/>
              </a:rPr>
              <a:t>נחשב לאחד מאבות הציונות הדתית. היה הרב הראשי האשכנזי הראשון בארץ ישראל)</a:t>
            </a:r>
            <a:r>
              <a:rPr lang="he-IL" altLang="he-IL" sz="1400">
                <a:solidFill>
                  <a:srgbClr val="000000"/>
                </a:solidFill>
                <a:latin typeface="Times New Roman" panose="02020603050405020304" pitchFamily="18" charset="0"/>
                <a:cs typeface="Times New Roman" panose="02020603050405020304" pitchFamily="18" charset="0"/>
              </a:rPr>
              <a:t> נותן פרשנות מעמיקה לחטא האדמה, ומסביר דרכו את אחד האתגרים של בני האדם בעולם המעשה לאחר חטא האדמה - </a:t>
            </a:r>
          </a:p>
          <a:p>
            <a:pPr algn="just" fontAlgn="base">
              <a:spcBef>
                <a:spcPct val="50000"/>
              </a:spcBef>
              <a:spcAft>
                <a:spcPct val="0"/>
              </a:spcAft>
            </a:pPr>
            <a:endParaRPr lang="en-US" altLang="he-IL" sz="1400">
              <a:solidFill>
                <a:srgbClr val="000000"/>
              </a:solidFill>
              <a:latin typeface="Times New Roman" panose="02020603050405020304" pitchFamily="18" charset="0"/>
              <a:cs typeface="Times New Roman" panose="02020603050405020304" pitchFamily="18" charset="0"/>
            </a:endParaRPr>
          </a:p>
        </p:txBody>
      </p:sp>
      <p:sp>
        <p:nvSpPr>
          <p:cNvPr id="19464" name="Text Box 8"/>
          <p:cNvSpPr txBox="1">
            <a:spLocks noChangeArrowheads="1"/>
          </p:cNvSpPr>
          <p:nvPr/>
        </p:nvSpPr>
        <p:spPr bwMode="auto">
          <a:xfrm>
            <a:off x="1631950" y="2276476"/>
            <a:ext cx="1511300" cy="7905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he-IL" altLang="he-IL" sz="1000">
                <a:solidFill>
                  <a:srgbClr val="000000"/>
                </a:solidFill>
              </a:rPr>
              <a:t> מה בדיוק אלוהים מצווה את האדמה להוציא?</a:t>
            </a:r>
          </a:p>
          <a:p>
            <a:pPr fontAlgn="base">
              <a:spcBef>
                <a:spcPct val="50000"/>
              </a:spcBef>
              <a:spcAft>
                <a:spcPct val="0"/>
              </a:spcAft>
              <a:buFontTx/>
              <a:buChar char="•"/>
            </a:pPr>
            <a:r>
              <a:rPr lang="he-IL" altLang="he-IL" sz="1000">
                <a:solidFill>
                  <a:srgbClr val="000000"/>
                </a:solidFill>
              </a:rPr>
              <a:t>מה הוציאה האדמה בפועל?</a:t>
            </a:r>
            <a:endParaRPr lang="en-US" altLang="he-IL" sz="1000">
              <a:solidFill>
                <a:srgbClr val="000000"/>
              </a:solidFill>
            </a:endParaRPr>
          </a:p>
        </p:txBody>
      </p:sp>
      <p:sp>
        <p:nvSpPr>
          <p:cNvPr id="19465" name="Text Box 9"/>
          <p:cNvSpPr txBox="1">
            <a:spLocks noChangeArrowheads="1"/>
          </p:cNvSpPr>
          <p:nvPr/>
        </p:nvSpPr>
        <p:spPr bwMode="auto">
          <a:xfrm>
            <a:off x="1774825" y="5013326"/>
            <a:ext cx="4465638" cy="175101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המשל ומה הנמשל בדברי הרב קוק?</a:t>
            </a:r>
          </a:p>
          <a:p>
            <a:pPr fontAlgn="base">
              <a:spcBef>
                <a:spcPct val="0"/>
              </a:spcBef>
              <a:spcAft>
                <a:spcPct val="0"/>
              </a:spcAft>
            </a:pPr>
            <a:r>
              <a:rPr lang="he-IL" altLang="he-IL" sz="1200">
                <a:solidFill>
                  <a:srgbClr val="000000"/>
                </a:solidFill>
              </a:rPr>
              <a:t>איזה דוגמאות אפשר לראות לכך בחיים?</a:t>
            </a:r>
            <a:endParaRPr lang="en-US" altLang="he-IL" sz="1200">
              <a:solidFill>
                <a:srgbClr val="000000"/>
              </a:solidFill>
            </a:endParaRPr>
          </a:p>
          <a:p>
            <a:pPr fontAlgn="base">
              <a:spcBef>
                <a:spcPct val="50000"/>
              </a:spcBef>
              <a:spcAft>
                <a:spcPct val="0"/>
              </a:spcAft>
            </a:pPr>
            <a:r>
              <a:rPr lang="he-IL" altLang="he-IL" sz="1200">
                <a:solidFill>
                  <a:srgbClr val="000000"/>
                </a:solidFill>
              </a:rPr>
              <a:t>האם בידנו לתקן את חטא האדמה? אם כן, כיצד?</a:t>
            </a:r>
          </a:p>
          <a:p>
            <a:pPr fontAlgn="base">
              <a:spcBef>
                <a:spcPct val="50000"/>
              </a:spcBef>
              <a:spcAft>
                <a:spcPct val="0"/>
              </a:spcAft>
            </a:pPr>
            <a:r>
              <a:rPr lang="he-IL" altLang="he-IL" sz="1200">
                <a:solidFill>
                  <a:srgbClr val="000000"/>
                </a:solidFill>
              </a:rPr>
              <a:t>מה המשמעות לדעתכם לכך שחטא האדמה קדם לחטא האדם הראשון?</a:t>
            </a:r>
          </a:p>
          <a:p>
            <a:pPr fontAlgn="base">
              <a:spcBef>
                <a:spcPct val="50000"/>
              </a:spcBef>
              <a:spcAft>
                <a:spcPct val="0"/>
              </a:spcAft>
            </a:pPr>
            <a:r>
              <a:rPr lang="he-IL" altLang="he-IL" sz="1200">
                <a:solidFill>
                  <a:srgbClr val="000000"/>
                </a:solidFill>
              </a:rPr>
              <a:t>ומכיוון אחר – האם גם אתם תופסים את מעשה האדמה כחטא? האם ניתן להסתכל על המעשה באופן אחר?</a:t>
            </a:r>
            <a:endParaRPr lang="en-US" altLang="he-IL" sz="1200">
              <a:solidFill>
                <a:srgbClr val="000000"/>
              </a:solidFill>
            </a:endParaRPr>
          </a:p>
        </p:txBody>
      </p:sp>
    </p:spTree>
    <p:extLst>
      <p:ext uri="{BB962C8B-B14F-4D97-AF65-F5344CB8AC3E}">
        <p14:creationId xmlns:p14="http://schemas.microsoft.com/office/powerpoint/2010/main" val="2096119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Words>
  <Application>Microsoft Office PowerPoint</Application>
  <PresentationFormat>מסך רחב</PresentationFormat>
  <Paragraphs>16</Paragraphs>
  <Slides>1</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Times New Roman</vt:lpstr>
      <vt:lpstr>עיצוב ברירת מחדל</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עמית</cp:lastModifiedBy>
  <cp:revision>1</cp:revision>
  <dcterms:created xsi:type="dcterms:W3CDTF">2014-11-04T12:04:07Z</dcterms:created>
  <dcterms:modified xsi:type="dcterms:W3CDTF">2014-11-04T12:04:24Z</dcterms:modified>
</cp:coreProperties>
</file>