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notesMasterIdLst>
    <p:notesMasterId r:id="rId5"/>
  </p:notesMasterIdLst>
  <p:sldIdLst>
    <p:sldId id="256" r:id="rId3"/>
    <p:sldId id="257" r:id="rId4"/>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E66B66B4-1DE6-4045-B20F-BC387A195072}" type="datetimeFigureOut">
              <a:rPr lang="he-IL" smtClean="0"/>
              <a:t>י"א/חשון/תשע"ה</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71618F3E-58AE-41D4-8131-9AD8DDF9439F}" type="slidenum">
              <a:rPr lang="he-IL" smtClean="0"/>
              <a:t>‹#›</a:t>
            </a:fld>
            <a:endParaRPr lang="he-IL"/>
          </a:p>
        </p:txBody>
      </p:sp>
    </p:spTree>
    <p:extLst>
      <p:ext uri="{BB962C8B-B14F-4D97-AF65-F5344CB8AC3E}">
        <p14:creationId xmlns:p14="http://schemas.microsoft.com/office/powerpoint/2010/main" val="201007231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9053C7-907C-4E42-9DEC-58E8576E032E}" type="slidenum">
              <a:rPr lang="he-IL" altLang="he-IL">
                <a:solidFill>
                  <a:srgbClr val="000000"/>
                </a:solidFill>
              </a:rPr>
              <a:pPr/>
              <a:t>2</a:t>
            </a:fld>
            <a:endParaRPr lang="en-US" altLang="he-IL">
              <a:solidFill>
                <a:srgbClr val="000000"/>
              </a:solidFill>
            </a:endParaRPr>
          </a:p>
        </p:txBody>
      </p:sp>
      <p:sp>
        <p:nvSpPr>
          <p:cNvPr id="96258" name="Rectangle 2"/>
          <p:cNvSpPr>
            <a:spLocks noRo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ltLang="he-IL"/>
          </a:p>
        </p:txBody>
      </p:sp>
    </p:spTree>
    <p:extLst>
      <p:ext uri="{BB962C8B-B14F-4D97-AF65-F5344CB8AC3E}">
        <p14:creationId xmlns:p14="http://schemas.microsoft.com/office/powerpoint/2010/main" val="3085662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E28BAB46-D156-4B95-A43B-6B5EF998394A}" type="datetimeFigureOut">
              <a:rPr lang="he-IL" smtClean="0"/>
              <a:t>י"א/חשון/תשע"ה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057A676-938C-4C08-B7EE-1393C028EBED}" type="slidenum">
              <a:rPr lang="he-IL" smtClean="0"/>
              <a:t>‹#›</a:t>
            </a:fld>
            <a:endParaRPr lang="he-IL"/>
          </a:p>
        </p:txBody>
      </p:sp>
    </p:spTree>
    <p:extLst>
      <p:ext uri="{BB962C8B-B14F-4D97-AF65-F5344CB8AC3E}">
        <p14:creationId xmlns:p14="http://schemas.microsoft.com/office/powerpoint/2010/main" val="3576599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28BAB46-D156-4B95-A43B-6B5EF998394A}" type="datetimeFigureOut">
              <a:rPr lang="he-IL" smtClean="0"/>
              <a:t>י"א/חשון/תשע"ה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057A676-938C-4C08-B7EE-1393C028EBED}" type="slidenum">
              <a:rPr lang="he-IL" smtClean="0"/>
              <a:t>‹#›</a:t>
            </a:fld>
            <a:endParaRPr lang="he-IL"/>
          </a:p>
        </p:txBody>
      </p:sp>
    </p:spTree>
    <p:extLst>
      <p:ext uri="{BB962C8B-B14F-4D97-AF65-F5344CB8AC3E}">
        <p14:creationId xmlns:p14="http://schemas.microsoft.com/office/powerpoint/2010/main" val="156465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28BAB46-D156-4B95-A43B-6B5EF998394A}" type="datetimeFigureOut">
              <a:rPr lang="he-IL" smtClean="0"/>
              <a:t>י"א/חשון/תשע"ה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057A676-938C-4C08-B7EE-1393C028EBED}" type="slidenum">
              <a:rPr lang="he-IL" smtClean="0"/>
              <a:t>‹#›</a:t>
            </a:fld>
            <a:endParaRPr lang="he-IL"/>
          </a:p>
        </p:txBody>
      </p:sp>
    </p:spTree>
    <p:extLst>
      <p:ext uri="{BB962C8B-B14F-4D97-AF65-F5344CB8AC3E}">
        <p14:creationId xmlns:p14="http://schemas.microsoft.com/office/powerpoint/2010/main" val="3520428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C6FD637E-A1D9-49D3-986C-9832E2C7B78E}"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626914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C9961FF5-4FF0-435E-9088-08F72526B94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1470821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1" y="1709739"/>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1256E9ED-ECEB-4192-A6B6-E3BC69C3924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295515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62464209-29B5-499D-B7A5-9A91813F911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33108548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40317" y="365126"/>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40318" y="2505075"/>
            <a:ext cx="5158316"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71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ltLang="he-IL">
              <a:solidFill>
                <a:srgbClr val="000000"/>
              </a:solidFill>
            </a:endParaRPr>
          </a:p>
        </p:txBody>
      </p:sp>
      <p:sp>
        <p:nvSpPr>
          <p:cNvPr id="8" name="מציין מיקום של כותרת תחתונה 7"/>
          <p:cNvSpPr>
            <a:spLocks noGrp="1"/>
          </p:cNvSpPr>
          <p:nvPr>
            <p:ph type="ftr" sz="quarter" idx="11"/>
          </p:nvPr>
        </p:nvSpPr>
        <p:spPr/>
        <p:txBody>
          <a:bodyPr/>
          <a:lstStyle>
            <a:lvl1pPr>
              <a:defRPr/>
            </a:lvl1pPr>
          </a:lstStyle>
          <a:p>
            <a:endParaRPr lang="en-US" altLang="he-IL">
              <a:solidFill>
                <a:srgbClr val="000000"/>
              </a:solidFill>
            </a:endParaRPr>
          </a:p>
        </p:txBody>
      </p:sp>
      <p:sp>
        <p:nvSpPr>
          <p:cNvPr id="9" name="מציין מיקום של מספר שקופית 8"/>
          <p:cNvSpPr>
            <a:spLocks noGrp="1"/>
          </p:cNvSpPr>
          <p:nvPr>
            <p:ph type="sldNum" sz="quarter" idx="12"/>
          </p:nvPr>
        </p:nvSpPr>
        <p:spPr/>
        <p:txBody>
          <a:bodyPr/>
          <a:lstStyle>
            <a:lvl1pPr>
              <a:defRPr/>
            </a:lvl1pPr>
          </a:lstStyle>
          <a:p>
            <a:fld id="{2098FF9A-AB5D-4298-89AE-365D17834919}"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33508232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ltLang="he-IL">
              <a:solidFill>
                <a:srgbClr val="000000"/>
              </a:solidFill>
            </a:endParaRPr>
          </a:p>
        </p:txBody>
      </p:sp>
      <p:sp>
        <p:nvSpPr>
          <p:cNvPr id="4" name="מציין מיקום של כותרת תחתונה 3"/>
          <p:cNvSpPr>
            <a:spLocks noGrp="1"/>
          </p:cNvSpPr>
          <p:nvPr>
            <p:ph type="ftr" sz="quarter" idx="11"/>
          </p:nvPr>
        </p:nvSpPr>
        <p:spPr/>
        <p:txBody>
          <a:bodyPr/>
          <a:lstStyle>
            <a:lvl1pPr>
              <a:defRPr/>
            </a:lvl1pPr>
          </a:lstStyle>
          <a:p>
            <a:endParaRPr lang="en-US" altLang="he-IL">
              <a:solidFill>
                <a:srgbClr val="000000"/>
              </a:solidFill>
            </a:endParaRPr>
          </a:p>
        </p:txBody>
      </p:sp>
      <p:sp>
        <p:nvSpPr>
          <p:cNvPr id="5" name="מציין מיקום של מספר שקופית 4"/>
          <p:cNvSpPr>
            <a:spLocks noGrp="1"/>
          </p:cNvSpPr>
          <p:nvPr>
            <p:ph type="sldNum" sz="quarter" idx="12"/>
          </p:nvPr>
        </p:nvSpPr>
        <p:spPr/>
        <p:txBody>
          <a:bodyPr/>
          <a:lstStyle>
            <a:lvl1pPr>
              <a:defRPr/>
            </a:lvl1pPr>
          </a:lstStyle>
          <a:p>
            <a:fld id="{4768317B-6F1D-432F-B55A-32A50EBE1B4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31280701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ltLang="he-IL">
              <a:solidFill>
                <a:srgbClr val="000000"/>
              </a:solidFill>
            </a:endParaRPr>
          </a:p>
        </p:txBody>
      </p:sp>
      <p:sp>
        <p:nvSpPr>
          <p:cNvPr id="3" name="מציין מיקום של כותרת תחתונה 2"/>
          <p:cNvSpPr>
            <a:spLocks noGrp="1"/>
          </p:cNvSpPr>
          <p:nvPr>
            <p:ph type="ftr" sz="quarter" idx="11"/>
          </p:nvPr>
        </p:nvSpPr>
        <p:spPr/>
        <p:txBody>
          <a:bodyPr/>
          <a:lstStyle>
            <a:lvl1pPr>
              <a:defRPr/>
            </a:lvl1pPr>
          </a:lstStyle>
          <a:p>
            <a:endParaRPr lang="en-US" altLang="he-IL">
              <a:solidFill>
                <a:srgbClr val="000000"/>
              </a:solidFill>
            </a:endParaRPr>
          </a:p>
        </p:txBody>
      </p:sp>
      <p:sp>
        <p:nvSpPr>
          <p:cNvPr id="4" name="מציין מיקום של מספר שקופית 3"/>
          <p:cNvSpPr>
            <a:spLocks noGrp="1"/>
          </p:cNvSpPr>
          <p:nvPr>
            <p:ph type="sldNum" sz="quarter" idx="12"/>
          </p:nvPr>
        </p:nvSpPr>
        <p:spPr/>
        <p:txBody>
          <a:bodyPr/>
          <a:lstStyle>
            <a:lvl1pPr>
              <a:defRPr/>
            </a:lvl1pPr>
          </a:lstStyle>
          <a:p>
            <a:fld id="{9F3D3AB4-AA7B-426C-900B-9BD5284E627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33358711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3705BD83-041D-401F-A5A1-54E66434788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3716017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28BAB46-D156-4B95-A43B-6B5EF998394A}" type="datetimeFigureOut">
              <a:rPr lang="he-IL" smtClean="0"/>
              <a:t>י"א/חשון/תשע"ה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057A676-938C-4C08-B7EE-1393C028EBED}" type="slidenum">
              <a:rPr lang="he-IL" smtClean="0"/>
              <a:t>‹#›</a:t>
            </a:fld>
            <a:endParaRPr lang="he-IL"/>
          </a:p>
        </p:txBody>
      </p:sp>
    </p:spTree>
    <p:extLst>
      <p:ext uri="{BB962C8B-B14F-4D97-AF65-F5344CB8AC3E}">
        <p14:creationId xmlns:p14="http://schemas.microsoft.com/office/powerpoint/2010/main" val="373811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D326469A-2C67-4A70-8B16-3898EE7D3B92}"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38164385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AAA4D0A-4E58-4251-ADEE-41B8DA3B9C9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30256289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74639"/>
            <a:ext cx="27432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274639"/>
            <a:ext cx="80264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301B2CA-4258-474C-A874-0BBA4877A75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2320213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E28BAB46-D156-4B95-A43B-6B5EF998394A}" type="datetimeFigureOut">
              <a:rPr lang="he-IL" smtClean="0"/>
              <a:t>י"א/חשון/תשע"ה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057A676-938C-4C08-B7EE-1393C028EBED}" type="slidenum">
              <a:rPr lang="he-IL" smtClean="0"/>
              <a:t>‹#›</a:t>
            </a:fld>
            <a:endParaRPr lang="he-IL"/>
          </a:p>
        </p:txBody>
      </p:sp>
    </p:spTree>
    <p:extLst>
      <p:ext uri="{BB962C8B-B14F-4D97-AF65-F5344CB8AC3E}">
        <p14:creationId xmlns:p14="http://schemas.microsoft.com/office/powerpoint/2010/main" val="711904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E28BAB46-D156-4B95-A43B-6B5EF998394A}" type="datetimeFigureOut">
              <a:rPr lang="he-IL" smtClean="0"/>
              <a:t>י"א/חשון/תשע"ה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5057A676-938C-4C08-B7EE-1393C028EBED}" type="slidenum">
              <a:rPr lang="he-IL" smtClean="0"/>
              <a:t>‹#›</a:t>
            </a:fld>
            <a:endParaRPr lang="he-IL"/>
          </a:p>
        </p:txBody>
      </p:sp>
    </p:spTree>
    <p:extLst>
      <p:ext uri="{BB962C8B-B14F-4D97-AF65-F5344CB8AC3E}">
        <p14:creationId xmlns:p14="http://schemas.microsoft.com/office/powerpoint/2010/main" val="1382162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E28BAB46-D156-4B95-A43B-6B5EF998394A}" type="datetimeFigureOut">
              <a:rPr lang="he-IL" smtClean="0"/>
              <a:t>י"א/חשון/תשע"ה</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5057A676-938C-4C08-B7EE-1393C028EBED}" type="slidenum">
              <a:rPr lang="he-IL" smtClean="0"/>
              <a:t>‹#›</a:t>
            </a:fld>
            <a:endParaRPr lang="he-IL"/>
          </a:p>
        </p:txBody>
      </p:sp>
    </p:spTree>
    <p:extLst>
      <p:ext uri="{BB962C8B-B14F-4D97-AF65-F5344CB8AC3E}">
        <p14:creationId xmlns:p14="http://schemas.microsoft.com/office/powerpoint/2010/main" val="2785861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E28BAB46-D156-4B95-A43B-6B5EF998394A}" type="datetimeFigureOut">
              <a:rPr lang="he-IL" smtClean="0"/>
              <a:t>י"א/חשון/תשע"ה</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5057A676-938C-4C08-B7EE-1393C028EBED}" type="slidenum">
              <a:rPr lang="he-IL" smtClean="0"/>
              <a:t>‹#›</a:t>
            </a:fld>
            <a:endParaRPr lang="he-IL"/>
          </a:p>
        </p:txBody>
      </p:sp>
    </p:spTree>
    <p:extLst>
      <p:ext uri="{BB962C8B-B14F-4D97-AF65-F5344CB8AC3E}">
        <p14:creationId xmlns:p14="http://schemas.microsoft.com/office/powerpoint/2010/main" val="4213177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E28BAB46-D156-4B95-A43B-6B5EF998394A}" type="datetimeFigureOut">
              <a:rPr lang="he-IL" smtClean="0"/>
              <a:t>י"א/חשון/תשע"ה</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5057A676-938C-4C08-B7EE-1393C028EBED}" type="slidenum">
              <a:rPr lang="he-IL" smtClean="0"/>
              <a:t>‹#›</a:t>
            </a:fld>
            <a:endParaRPr lang="he-IL"/>
          </a:p>
        </p:txBody>
      </p:sp>
    </p:spTree>
    <p:extLst>
      <p:ext uri="{BB962C8B-B14F-4D97-AF65-F5344CB8AC3E}">
        <p14:creationId xmlns:p14="http://schemas.microsoft.com/office/powerpoint/2010/main" val="2879605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28BAB46-D156-4B95-A43B-6B5EF998394A}" type="datetimeFigureOut">
              <a:rPr lang="he-IL" smtClean="0"/>
              <a:t>י"א/חשון/תשע"ה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5057A676-938C-4C08-B7EE-1393C028EBED}" type="slidenum">
              <a:rPr lang="he-IL" smtClean="0"/>
              <a:t>‹#›</a:t>
            </a:fld>
            <a:endParaRPr lang="he-IL"/>
          </a:p>
        </p:txBody>
      </p:sp>
    </p:spTree>
    <p:extLst>
      <p:ext uri="{BB962C8B-B14F-4D97-AF65-F5344CB8AC3E}">
        <p14:creationId xmlns:p14="http://schemas.microsoft.com/office/powerpoint/2010/main" val="2897690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28BAB46-D156-4B95-A43B-6B5EF998394A}" type="datetimeFigureOut">
              <a:rPr lang="he-IL" smtClean="0"/>
              <a:t>י"א/חשון/תשע"ה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5057A676-938C-4C08-B7EE-1393C028EBED}" type="slidenum">
              <a:rPr lang="he-IL" smtClean="0"/>
              <a:t>‹#›</a:t>
            </a:fld>
            <a:endParaRPr lang="he-IL"/>
          </a:p>
        </p:txBody>
      </p:sp>
    </p:spTree>
    <p:extLst>
      <p:ext uri="{BB962C8B-B14F-4D97-AF65-F5344CB8AC3E}">
        <p14:creationId xmlns:p14="http://schemas.microsoft.com/office/powerpoint/2010/main" val="581394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28BAB46-D156-4B95-A43B-6B5EF998394A}" type="datetimeFigureOut">
              <a:rPr lang="he-IL" smtClean="0"/>
              <a:t>י"א/חשון/תשע"ה</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057A676-938C-4C08-B7EE-1393C028EBED}" type="slidenum">
              <a:rPr lang="he-IL" smtClean="0"/>
              <a:t>‹#›</a:t>
            </a:fld>
            <a:endParaRPr lang="he-IL"/>
          </a:p>
        </p:txBody>
      </p:sp>
    </p:spTree>
    <p:extLst>
      <p:ext uri="{BB962C8B-B14F-4D97-AF65-F5344CB8AC3E}">
        <p14:creationId xmlns:p14="http://schemas.microsoft.com/office/powerpoint/2010/main" val="2812332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1028" name="Rectangle 4"/>
          <p:cNvSpPr>
            <a:spLocks noGrp="1" noChangeArrowheads="1"/>
          </p:cNvSpPr>
          <p:nvPr>
            <p:ph type="dt" sz="half" idx="2"/>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he-IL">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he-IL">
              <a:solidFill>
                <a:srgbClr val="000000"/>
              </a:solidFill>
            </a:endParaRPr>
          </a:p>
        </p:txBody>
      </p:sp>
      <p:sp>
        <p:nvSpPr>
          <p:cNvPr id="1030" name="Rectangle 6"/>
          <p:cNvSpPr>
            <a:spLocks noGrp="1" noChangeArrowheads="1"/>
          </p:cNvSpPr>
          <p:nvPr>
            <p:ph type="sldNum" sz="quarter" idx="4"/>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fld id="{1CB489EE-0922-4910-833C-1EB9DB022A72}" type="slidenum">
              <a:rPr lang="he-IL" altLang="he-IL">
                <a:solidFill>
                  <a:srgbClr val="000000"/>
                </a:solidFill>
              </a:rPr>
              <a:pPr fontAlgn="base">
                <a:spcBef>
                  <a:spcPct val="0"/>
                </a:spcBef>
                <a:spcAft>
                  <a:spcPct val="0"/>
                </a:spcAft>
              </a:pPr>
              <a:t>‹#›</a:t>
            </a:fld>
            <a:endParaRPr lang="en-US" altLang="he-IL">
              <a:solidFill>
                <a:srgbClr val="000000"/>
              </a:solidFill>
            </a:endParaRPr>
          </a:p>
        </p:txBody>
      </p:sp>
    </p:spTree>
    <p:extLst>
      <p:ext uri="{BB962C8B-B14F-4D97-AF65-F5344CB8AC3E}">
        <p14:creationId xmlns:p14="http://schemas.microsoft.com/office/powerpoint/2010/main" val="2980930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fontAlgn="base">
        <a:spcBef>
          <a:spcPct val="0"/>
        </a:spcBef>
        <a:spcAft>
          <a:spcPct val="0"/>
        </a:spcAft>
        <a:defRPr sz="4400" kern="12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har char="•"/>
        <a:defRPr sz="3200"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endParaRPr lang="he-IL"/>
          </a:p>
        </p:txBody>
      </p:sp>
      <p:sp>
        <p:nvSpPr>
          <p:cNvPr id="3" name="כותרת משנה 2"/>
          <p:cNvSpPr>
            <a:spLocks noGrp="1"/>
          </p:cNvSpPr>
          <p:nvPr>
            <p:ph type="subTitle" idx="1"/>
          </p:nvPr>
        </p:nvSpPr>
        <p:spPr/>
        <p:txBody>
          <a:bodyPr/>
          <a:lstStyle/>
          <a:p>
            <a:endParaRPr lang="he-IL"/>
          </a:p>
        </p:txBody>
      </p:sp>
    </p:spTree>
    <p:extLst>
      <p:ext uri="{BB962C8B-B14F-4D97-AF65-F5344CB8AC3E}">
        <p14:creationId xmlns:p14="http://schemas.microsoft.com/office/powerpoint/2010/main" val="1393110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5234" name="Group 2"/>
          <p:cNvGrpSpPr>
            <a:grpSpLocks/>
          </p:cNvGrpSpPr>
          <p:nvPr/>
        </p:nvGrpSpPr>
        <p:grpSpPr bwMode="auto">
          <a:xfrm>
            <a:off x="1703389" y="188913"/>
            <a:ext cx="8497887" cy="6553200"/>
            <a:chOff x="113" y="119"/>
            <a:chExt cx="5353" cy="4128"/>
          </a:xfrm>
        </p:grpSpPr>
        <p:sp>
          <p:nvSpPr>
            <p:cNvPr id="95235" name="Text Box 3"/>
            <p:cNvSpPr txBox="1">
              <a:spLocks noChangeArrowheads="1"/>
            </p:cNvSpPr>
            <p:nvPr/>
          </p:nvSpPr>
          <p:spPr bwMode="auto">
            <a:xfrm>
              <a:off x="113" y="119"/>
              <a:ext cx="1043" cy="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תכנים – השומר החדש</a:t>
              </a:r>
              <a:endParaRPr lang="en-US" altLang="he-IL" sz="900" b="1">
                <a:solidFill>
                  <a:srgbClr val="000000"/>
                </a:solidFill>
              </a:endParaRPr>
            </a:p>
          </p:txBody>
        </p:sp>
        <p:pic>
          <p:nvPicPr>
            <p:cNvPr id="9523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 y="3712"/>
              <a:ext cx="2767" cy="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5237" name="Rectangle 5"/>
          <p:cNvSpPr>
            <a:spLocks noChangeArrowheads="1"/>
          </p:cNvSpPr>
          <p:nvPr/>
        </p:nvSpPr>
        <p:spPr bwMode="auto">
          <a:xfrm>
            <a:off x="2063750" y="1776414"/>
            <a:ext cx="7200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Low" fontAlgn="base">
              <a:spcBef>
                <a:spcPct val="0"/>
              </a:spcBef>
              <a:spcAft>
                <a:spcPct val="0"/>
              </a:spcAft>
            </a:pPr>
            <a:r>
              <a:rPr lang="he-IL" altLang="he-IL" sz="1200">
                <a:solidFill>
                  <a:srgbClr val="000000"/>
                </a:solidFill>
              </a:rPr>
              <a:t> </a:t>
            </a:r>
          </a:p>
        </p:txBody>
      </p:sp>
      <p:sp>
        <p:nvSpPr>
          <p:cNvPr id="95238" name="Rectangle 6"/>
          <p:cNvSpPr>
            <a:spLocks noChangeArrowheads="1"/>
          </p:cNvSpPr>
          <p:nvPr/>
        </p:nvSpPr>
        <p:spPr bwMode="auto">
          <a:xfrm>
            <a:off x="2135188" y="1989139"/>
            <a:ext cx="7923212" cy="898525"/>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fontAlgn="base">
              <a:spcBef>
                <a:spcPct val="0"/>
              </a:spcBef>
              <a:spcAft>
                <a:spcPct val="0"/>
              </a:spcAft>
            </a:pPr>
            <a:r>
              <a:rPr lang="he-IL" altLang="he-IL" sz="1400" b="1">
                <a:solidFill>
                  <a:srgbClr val="000000"/>
                </a:solidFill>
              </a:rPr>
              <a:t>יט</a:t>
            </a:r>
            <a:r>
              <a:rPr lang="en-US" altLang="he-IL" sz="1400">
                <a:solidFill>
                  <a:srgbClr val="000000"/>
                </a:solidFill>
              </a:rPr>
              <a:t> </a:t>
            </a:r>
            <a:r>
              <a:rPr lang="he-IL" altLang="he-IL" sz="1400">
                <a:solidFill>
                  <a:srgbClr val="000000"/>
                </a:solidFill>
              </a:rPr>
              <a:t>כִּי תָצוּר אֶל עִיר יָמִים רַבִּים לְהִלָּחֵם עָלֶיהָ לְתָפְשָׂהּ לֹא תַשְׁחִית אֶת עֵצָהּ לִנְדֹּחַ עָלָיו גַּרְזֶן כִּי מִמֶּנּוּ תֹאכֵל וְאֹתוֹ לֹא תִכְרֹת </a:t>
            </a:r>
            <a:r>
              <a:rPr lang="he-IL" altLang="he-IL" sz="1400" b="1">
                <a:solidFill>
                  <a:srgbClr val="000000"/>
                </a:solidFill>
              </a:rPr>
              <a:t>כִּי הָאָדָם עֵץ הַשָּׂדֶה</a:t>
            </a:r>
            <a:r>
              <a:rPr lang="he-IL" altLang="he-IL" sz="1400">
                <a:solidFill>
                  <a:srgbClr val="000000"/>
                </a:solidFill>
              </a:rPr>
              <a:t> לָבֹא מִפָּנֶיךָ בַּמָּצוֹר.</a:t>
            </a:r>
            <a:r>
              <a:rPr lang="en-US" altLang="he-IL" sz="1400">
                <a:solidFill>
                  <a:srgbClr val="000000"/>
                </a:solidFill>
              </a:rPr>
              <a:t> </a:t>
            </a:r>
            <a:r>
              <a:rPr lang="he-IL" altLang="he-IL" sz="1400" b="1">
                <a:solidFill>
                  <a:srgbClr val="000000"/>
                </a:solidFill>
              </a:rPr>
              <a:t>כ</a:t>
            </a:r>
            <a:r>
              <a:rPr lang="en-US" altLang="he-IL" sz="1400">
                <a:solidFill>
                  <a:srgbClr val="000000"/>
                </a:solidFill>
              </a:rPr>
              <a:t> </a:t>
            </a:r>
            <a:r>
              <a:rPr lang="he-IL" altLang="he-IL" sz="1400">
                <a:solidFill>
                  <a:srgbClr val="000000"/>
                </a:solidFill>
              </a:rPr>
              <a:t>רַק עֵץ אֲשֶׁר תֵּדַע כִּי לֹא עֵץ מַאֲכָל הוּא אֹתוֹ תַשְׁחִית וְכָרָתָּ וּבָנִיתָ מָצוֹר עַל הָעִיר אֲשֶׁר הִוא עֹשָׂה עִמְּךָ מִלְחָמָה עַד רִדְתָּה" </a:t>
            </a:r>
          </a:p>
          <a:p>
            <a:pPr algn="just" fontAlgn="base">
              <a:spcBef>
                <a:spcPct val="0"/>
              </a:spcBef>
              <a:spcAft>
                <a:spcPct val="0"/>
              </a:spcAft>
            </a:pPr>
            <a:r>
              <a:rPr lang="he-IL" altLang="he-IL" sz="1000">
                <a:solidFill>
                  <a:srgbClr val="000000"/>
                </a:solidFill>
              </a:rPr>
              <a:t>(דברים כ', ט')</a:t>
            </a:r>
          </a:p>
        </p:txBody>
      </p:sp>
      <p:sp>
        <p:nvSpPr>
          <p:cNvPr id="95239" name="Rectangle 7"/>
          <p:cNvSpPr>
            <a:spLocks noChangeArrowheads="1"/>
          </p:cNvSpPr>
          <p:nvPr/>
        </p:nvSpPr>
        <p:spPr bwMode="auto">
          <a:xfrm>
            <a:off x="2135189" y="3068639"/>
            <a:ext cx="7921625" cy="1323975"/>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fontAlgn="base">
              <a:spcBef>
                <a:spcPct val="0"/>
              </a:spcBef>
              <a:spcAft>
                <a:spcPct val="0"/>
              </a:spcAft>
            </a:pPr>
            <a:r>
              <a:rPr lang="en-US" altLang="he-IL" sz="1400">
                <a:solidFill>
                  <a:srgbClr val="000000"/>
                </a:solidFill>
              </a:rPr>
              <a:t>"</a:t>
            </a:r>
            <a:r>
              <a:rPr lang="he-IL" altLang="he-IL" sz="1400">
                <a:solidFill>
                  <a:srgbClr val="000000"/>
                </a:solidFill>
              </a:rPr>
              <a:t>שורש המצווה ידוע, שהוא כדי ללמד נפשנו לאהוב הטוב והתועלת ולהדבק בו, ומתוך כך תדבק בנו הטובה ונרחיק מכל דבר רע ומכל דבר השחתה, וזהו דרך החסידים ואנשי מעשה אוהבים שלום ושמחים בטוב הבריות ומקרבים אותם לתורה ולא יאבדו אפילו גרגר של חרדל בעולם, ויצר עליהם בכל אבדון והשחתה שיראו, ואם יוכלו להציל יצילו כל דבר משחית בכל כוחם, ולא כן הרשעים אחיהם של מזיקין שמחים בהשחתת עולם...והחפץ בטוב ושמח בו, נפשו בטוב תלין לעולם"</a:t>
            </a:r>
          </a:p>
          <a:p>
            <a:pPr algn="just" fontAlgn="base">
              <a:spcBef>
                <a:spcPct val="0"/>
              </a:spcBef>
              <a:spcAft>
                <a:spcPct val="0"/>
              </a:spcAft>
            </a:pPr>
            <a:r>
              <a:rPr lang="he-IL" altLang="he-IL" sz="1000">
                <a:solidFill>
                  <a:srgbClr val="000000"/>
                </a:solidFill>
              </a:rPr>
              <a:t>(ספר החינוך)</a:t>
            </a:r>
          </a:p>
        </p:txBody>
      </p:sp>
      <p:sp>
        <p:nvSpPr>
          <p:cNvPr id="95240" name="Rectangle 8"/>
          <p:cNvSpPr>
            <a:spLocks noChangeArrowheads="1"/>
          </p:cNvSpPr>
          <p:nvPr/>
        </p:nvSpPr>
        <p:spPr bwMode="auto">
          <a:xfrm>
            <a:off x="2063750" y="1110218"/>
            <a:ext cx="80645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fontAlgn="base">
              <a:spcBef>
                <a:spcPct val="0"/>
              </a:spcBef>
              <a:spcAft>
                <a:spcPct val="0"/>
              </a:spcAft>
            </a:pPr>
            <a:r>
              <a:rPr lang="he-IL" altLang="he-IL" sz="1400">
                <a:solidFill>
                  <a:srgbClr val="000000"/>
                </a:solidFill>
                <a:latin typeface="Times New Roman" panose="02020603050405020304" pitchFamily="18" charset="0"/>
                <a:cs typeface="Times New Roman" panose="02020603050405020304" pitchFamily="18" charset="0"/>
              </a:rPr>
              <a:t>לפנינו הפסוק הידוע מספר דברים "כי האדם עץ השדה", הפסוק מובא בתוך הנחיות לעם לפני יציאה למלחמה עם אויביו:</a:t>
            </a:r>
            <a:r>
              <a:rPr lang="en-US" altLang="he-IL" sz="1400">
                <a:solidFill>
                  <a:srgbClr val="000000"/>
                </a:solidFill>
                <a:latin typeface="Times New Roman" panose="02020603050405020304" pitchFamily="18" charset="0"/>
                <a:cs typeface="Times New Roman" panose="02020603050405020304" pitchFamily="18" charset="0"/>
              </a:rPr>
              <a:t> </a:t>
            </a:r>
            <a:r>
              <a:rPr lang="he-IL" altLang="he-IL" sz="1400">
                <a:solidFill>
                  <a:srgbClr val="000000"/>
                </a:solidFill>
                <a:latin typeface="Times New Roman" panose="02020603050405020304" pitchFamily="18" charset="0"/>
                <a:cs typeface="Times New Roman" panose="02020603050405020304" pitchFamily="18" charset="0"/>
              </a:rPr>
              <a:t>"</a:t>
            </a:r>
            <a:r>
              <a:rPr lang="he-IL" altLang="he-IL" sz="1400">
                <a:solidFill>
                  <a:srgbClr val="000000"/>
                </a:solidFill>
                <a:cs typeface="Times New Roman" panose="02020603050405020304" pitchFamily="18" charset="0"/>
              </a:rPr>
              <a:t>כִּי-תֵצֵא לַמִּלְחָמָה עַל-אֹיְבֶךָ ..."</a:t>
            </a:r>
            <a:r>
              <a:rPr lang="he-IL" altLang="he-IL" sz="1400">
                <a:solidFill>
                  <a:srgbClr val="000000"/>
                </a:solidFill>
                <a:latin typeface="Times New Roman" panose="02020603050405020304" pitchFamily="18" charset="0"/>
                <a:cs typeface="Times New Roman" panose="02020603050405020304" pitchFamily="18" charset="0"/>
              </a:rPr>
              <a:t>. נבחן מה הדמיון והשוני בין האדם לעץ, ונעמיק בטעם של מצווה זו לפי ספר החינוך -ספר המתאר את כל תרי"ג (613) המצוות</a:t>
            </a:r>
            <a:r>
              <a:rPr lang="en-US" altLang="he-IL" sz="1400">
                <a:solidFill>
                  <a:srgbClr val="000000"/>
                </a:solidFill>
                <a:latin typeface="Times New Roman" panose="02020603050405020304" pitchFamily="18" charset="0"/>
                <a:cs typeface="Times New Roman" panose="02020603050405020304" pitchFamily="18" charset="0"/>
              </a:rPr>
              <a:t> </a:t>
            </a:r>
            <a:r>
              <a:rPr lang="he-IL" altLang="he-IL" sz="1400">
                <a:solidFill>
                  <a:srgbClr val="000000"/>
                </a:solidFill>
                <a:latin typeface="Times New Roman" panose="02020603050405020304" pitchFamily="18" charset="0"/>
                <a:cs typeface="Times New Roman" panose="02020603050405020304" pitchFamily="18" charset="0"/>
              </a:rPr>
              <a:t>שמופיעות בתורה, הספר מתאר בעיקר את טעמי המצוות.</a:t>
            </a:r>
          </a:p>
        </p:txBody>
      </p:sp>
      <p:sp>
        <p:nvSpPr>
          <p:cNvPr id="95241" name="Rectangle 9"/>
          <p:cNvSpPr>
            <a:spLocks noChangeArrowheads="1"/>
          </p:cNvSpPr>
          <p:nvPr/>
        </p:nvSpPr>
        <p:spPr bwMode="auto">
          <a:xfrm>
            <a:off x="5951539" y="4757888"/>
            <a:ext cx="20550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fontAlgn="base">
              <a:spcBef>
                <a:spcPct val="0"/>
              </a:spcBef>
              <a:spcAft>
                <a:spcPct val="0"/>
              </a:spcAft>
            </a:pPr>
            <a:endParaRPr lang="en-US" altLang="he-IL" sz="600">
              <a:solidFill>
                <a:srgbClr val="000000"/>
              </a:solidFill>
            </a:endParaRPr>
          </a:p>
          <a:p>
            <a:pPr algn="l" rtl="0" eaLnBrk="0" fontAlgn="base" hangingPunct="0">
              <a:spcBef>
                <a:spcPct val="0"/>
              </a:spcBef>
              <a:spcAft>
                <a:spcPct val="0"/>
              </a:spcAft>
            </a:pPr>
            <a:endParaRPr lang="en-US" altLang="he-IL">
              <a:solidFill>
                <a:srgbClr val="000000"/>
              </a:solidFill>
            </a:endParaRPr>
          </a:p>
        </p:txBody>
      </p:sp>
      <p:sp>
        <p:nvSpPr>
          <p:cNvPr id="95242" name="Rectangle 10"/>
          <p:cNvSpPr>
            <a:spLocks noChangeArrowheads="1"/>
          </p:cNvSpPr>
          <p:nvPr/>
        </p:nvSpPr>
        <p:spPr bwMode="auto">
          <a:xfrm>
            <a:off x="2351089" y="4157663"/>
            <a:ext cx="4681537" cy="1935162"/>
          </a:xfrm>
          <a:prstGeom prst="rect">
            <a:avLst/>
          </a:prstGeom>
          <a:solidFill>
            <a:schemeClr val="bg1"/>
          </a:solidFill>
          <a:ln w="158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fontAlgn="base">
              <a:spcBef>
                <a:spcPct val="0"/>
              </a:spcBef>
              <a:spcAft>
                <a:spcPct val="0"/>
              </a:spcAft>
            </a:pPr>
            <a:r>
              <a:rPr lang="he-IL" altLang="he-IL" sz="1200" b="1">
                <a:solidFill>
                  <a:srgbClr val="000000"/>
                </a:solidFill>
              </a:rPr>
              <a:t>שאלות למחשבה:</a:t>
            </a:r>
          </a:p>
          <a:p>
            <a:pPr algn="just" fontAlgn="base">
              <a:spcBef>
                <a:spcPct val="0"/>
              </a:spcBef>
              <a:spcAft>
                <a:spcPct val="0"/>
              </a:spcAft>
            </a:pPr>
            <a:r>
              <a:rPr lang="he-IL" altLang="he-IL" sz="1200">
                <a:solidFill>
                  <a:srgbClr val="000000"/>
                </a:solidFill>
              </a:rPr>
              <a:t>למה מתכוון הפסוק באמרו "כי האדם עץ השדה"? (מי מדומה למי - האדם לעץ או העץ לאדם?) </a:t>
            </a:r>
          </a:p>
          <a:p>
            <a:pPr algn="just" fontAlgn="base">
              <a:spcBef>
                <a:spcPct val="0"/>
              </a:spcBef>
              <a:spcAft>
                <a:spcPct val="0"/>
              </a:spcAft>
            </a:pPr>
            <a:endParaRPr lang="he-IL" altLang="he-IL" sz="800">
              <a:solidFill>
                <a:srgbClr val="000000"/>
              </a:solidFill>
            </a:endParaRPr>
          </a:p>
          <a:p>
            <a:pPr algn="just" fontAlgn="base">
              <a:spcBef>
                <a:spcPct val="0"/>
              </a:spcBef>
              <a:spcAft>
                <a:spcPct val="0"/>
              </a:spcAft>
            </a:pPr>
            <a:r>
              <a:rPr lang="he-IL" altLang="he-IL" sz="1200">
                <a:solidFill>
                  <a:srgbClr val="000000"/>
                </a:solidFill>
              </a:rPr>
              <a:t>האם במציאות מלחמתית וכובשת מה שחשוב לומר הוא לא לכרות עצים? כלפי מי אני רחמן יותר כלפי העץ או כלפי האדם? </a:t>
            </a:r>
          </a:p>
          <a:p>
            <a:pPr algn="just" fontAlgn="base">
              <a:spcBef>
                <a:spcPct val="0"/>
              </a:spcBef>
              <a:spcAft>
                <a:spcPct val="0"/>
              </a:spcAft>
            </a:pPr>
            <a:endParaRPr lang="he-IL" altLang="he-IL" sz="800">
              <a:solidFill>
                <a:srgbClr val="000000"/>
              </a:solidFill>
            </a:endParaRPr>
          </a:p>
          <a:p>
            <a:pPr algn="just" fontAlgn="base">
              <a:spcBef>
                <a:spcPct val="0"/>
              </a:spcBef>
              <a:spcAft>
                <a:spcPct val="0"/>
              </a:spcAft>
            </a:pPr>
            <a:r>
              <a:rPr lang="he-IL" altLang="he-IL" sz="1200">
                <a:solidFill>
                  <a:srgbClr val="000000"/>
                </a:solidFill>
              </a:rPr>
              <a:t>מה טעם המצווה לפי ספר החינוך?</a:t>
            </a:r>
          </a:p>
          <a:p>
            <a:pPr algn="just" fontAlgn="base">
              <a:spcBef>
                <a:spcPct val="0"/>
              </a:spcBef>
              <a:spcAft>
                <a:spcPct val="0"/>
              </a:spcAft>
            </a:pPr>
            <a:endParaRPr lang="he-IL" altLang="he-IL" sz="800">
              <a:solidFill>
                <a:srgbClr val="000000"/>
              </a:solidFill>
            </a:endParaRPr>
          </a:p>
          <a:p>
            <a:pPr algn="just" fontAlgn="base">
              <a:spcBef>
                <a:spcPct val="0"/>
              </a:spcBef>
              <a:spcAft>
                <a:spcPct val="0"/>
              </a:spcAft>
            </a:pPr>
            <a:r>
              <a:rPr lang="he-IL" altLang="he-IL" sz="1200">
                <a:solidFill>
                  <a:srgbClr val="000000"/>
                </a:solidFill>
              </a:rPr>
              <a:t>האם אתם שותפים לחוויה שהקרבה לטבע משפיעה על האדם במישורים נוספים בחיים – ערכיים, חברתיים ועוד?</a:t>
            </a:r>
          </a:p>
        </p:txBody>
      </p:sp>
      <p:sp>
        <p:nvSpPr>
          <p:cNvPr id="95243" name="Rectangle 11"/>
          <p:cNvSpPr>
            <a:spLocks noChangeArrowheads="1"/>
          </p:cNvSpPr>
          <p:nvPr/>
        </p:nvSpPr>
        <p:spPr bwMode="auto">
          <a:xfrm>
            <a:off x="4806951" y="523875"/>
            <a:ext cx="2938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pPr>
            <a:r>
              <a:rPr lang="he-IL" altLang="he-IL" sz="2400" b="1">
                <a:solidFill>
                  <a:srgbClr val="000000"/>
                </a:solidFill>
              </a:rPr>
              <a:t>כִּי הָאָדָם עֵץ הַשָּׂדֶה (?)</a:t>
            </a:r>
            <a:endParaRPr lang="en-US" altLang="he-IL" sz="2400" b="1">
              <a:solidFill>
                <a:srgbClr val="000000"/>
              </a:solidFill>
            </a:endParaRPr>
          </a:p>
        </p:txBody>
      </p:sp>
    </p:spTree>
    <p:extLst>
      <p:ext uri="{BB962C8B-B14F-4D97-AF65-F5344CB8AC3E}">
        <p14:creationId xmlns:p14="http://schemas.microsoft.com/office/powerpoint/2010/main" val="1029269340"/>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228</Words>
  <Application>Microsoft Office PowerPoint</Application>
  <PresentationFormat>מסך רחב</PresentationFormat>
  <Paragraphs>17</Paragraphs>
  <Slides>2</Slides>
  <Notes>1</Notes>
  <HiddenSlides>0</HiddenSlides>
  <MMClips>0</MMClips>
  <ScaleCrop>false</ScaleCrop>
  <HeadingPairs>
    <vt:vector size="6" baseType="variant">
      <vt:variant>
        <vt:lpstr>גופנים בשימוש</vt:lpstr>
      </vt:variant>
      <vt:variant>
        <vt:i4>4</vt:i4>
      </vt:variant>
      <vt:variant>
        <vt:lpstr>ערכת נושא</vt:lpstr>
      </vt:variant>
      <vt:variant>
        <vt:i4>2</vt:i4>
      </vt:variant>
      <vt:variant>
        <vt:lpstr>כותרות שקופיות</vt:lpstr>
      </vt:variant>
      <vt:variant>
        <vt:i4>2</vt:i4>
      </vt:variant>
    </vt:vector>
  </HeadingPairs>
  <TitlesOfParts>
    <vt:vector size="8" baseType="lpstr">
      <vt:lpstr>Arial</vt:lpstr>
      <vt:lpstr>Calibri</vt:lpstr>
      <vt:lpstr>Calibri Light</vt:lpstr>
      <vt:lpstr>Times New Roman</vt:lpstr>
      <vt:lpstr>ערכת נושא Office</vt:lpstr>
      <vt:lpstr>עיצוב ברירת מחדל</vt:lpstr>
      <vt:lpstr>מצגת של PowerPoint</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עמית</dc:creator>
  <cp:lastModifiedBy>עמית</cp:lastModifiedBy>
  <cp:revision>1</cp:revision>
  <dcterms:created xsi:type="dcterms:W3CDTF">2014-11-04T13:50:20Z</dcterms:created>
  <dcterms:modified xsi:type="dcterms:W3CDTF">2014-11-04T13:50:46Z</dcterms:modified>
</cp:coreProperties>
</file>