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frat indig" initials="ei"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86" d="100"/>
          <a:sy n="86" d="100"/>
        </p:scale>
        <p:origin x="594" y="8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cs typeface="+mn-cs"/>
              </a:rPr>
              <a:t>ראש השנה- רפלקציה</a:t>
            </a:r>
            <a:endParaRPr lang="he-IL" dirty="0">
              <a:cs typeface="+mn-cs"/>
            </a:endParaRPr>
          </a:p>
        </p:txBody>
      </p:sp>
      <p:sp>
        <p:nvSpPr>
          <p:cNvPr id="12" name="מלבן 11"/>
          <p:cNvSpPr/>
          <p:nvPr/>
        </p:nvSpPr>
        <p:spPr>
          <a:xfrm>
            <a:off x="6682740" y="902659"/>
            <a:ext cx="2796540" cy="2557848"/>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1000" b="1" dirty="0" smtClean="0">
                <a:solidFill>
                  <a:schemeClr val="bg1"/>
                </a:solidFill>
                <a:latin typeface="Levenim MT" panose="02010502060101010101" pitchFamily="2" charset="-79"/>
              </a:rPr>
              <a:t>הנחיה למדריך ולמשתתפים/</a:t>
            </a:r>
            <a:r>
              <a:rPr lang="he-IL" sz="1000" b="1" dirty="0" err="1" smtClean="0">
                <a:solidFill>
                  <a:schemeClr val="bg1"/>
                </a:solidFill>
                <a:latin typeface="Levenim MT" panose="02010502060101010101" pitchFamily="2" charset="-79"/>
              </a:rPr>
              <a:t>ות</a:t>
            </a:r>
            <a:endParaRPr lang="he-IL" sz="1000" b="1" dirty="0" smtClean="0">
              <a:solidFill>
                <a:schemeClr val="bg1"/>
              </a:solidFill>
              <a:latin typeface="Levenim MT" panose="02010502060101010101" pitchFamily="2" charset="-79"/>
            </a:endParaRPr>
          </a:p>
          <a:p>
            <a:r>
              <a:rPr lang="he-IL" sz="1000" dirty="0" smtClean="0"/>
              <a:t>ראש השנה והימים שאחריו הם הזדמנות להתבונן על השנה שחלפה ועל השנה הבאה אלינו לטובה, לבחון  את העבר ולהתכוונן לעתיד. </a:t>
            </a:r>
          </a:p>
          <a:p>
            <a:r>
              <a:rPr lang="he-IL" sz="1000" dirty="0" smtClean="0"/>
              <a:t>דף לימוד זה מזמין אתכם לחוויה אחרת, </a:t>
            </a:r>
            <a:r>
              <a:rPr lang="he-IL" sz="1000" dirty="0" err="1" smtClean="0"/>
              <a:t>סדנאית</a:t>
            </a:r>
            <a:r>
              <a:rPr lang="he-IL" sz="1000" dirty="0" smtClean="0"/>
              <a:t>, בה תוכלו לנצל את ההזדמנות שהתקופה המיוחדת הזו נותנת להתבוננות פנימה. </a:t>
            </a:r>
            <a:endParaRPr lang="en-US" sz="1000" dirty="0" smtClean="0"/>
          </a:p>
          <a:p>
            <a:r>
              <a:rPr lang="he-IL" sz="1000" dirty="0" smtClean="0"/>
              <a:t>לפניכם חמש שאלות. הרגישו בנוח לענות תשובות רציניות, מתלוצצות ואחרות, לעשות רפלקציה ולהתחדש.</a:t>
            </a:r>
          </a:p>
          <a:p>
            <a:r>
              <a:rPr lang="he-IL" sz="1000" dirty="0" smtClean="0"/>
              <a:t>בסיום- </a:t>
            </a:r>
            <a:r>
              <a:rPr lang="he-IL" sz="1000" dirty="0" err="1" smtClean="0"/>
              <a:t>ביחרו</a:t>
            </a:r>
            <a:r>
              <a:rPr lang="he-IL" sz="1000" dirty="0" smtClean="0"/>
              <a:t> אם ברצונכם/ן לשתף את המעגל בחלק מהתשובות שלכם/ן, או לשלוח לעצמכם/ן מכתב אותו תפתחו בעוד שנה. </a:t>
            </a:r>
          </a:p>
          <a:p>
            <a:r>
              <a:rPr lang="he-IL" sz="1000" dirty="0" smtClean="0"/>
              <a:t>אין כאן נכון או לא נכון. התהליך הוא בשבילכם/ן, הקפידו לעשות רק מה שמרגיש לכם/ן נוח. </a:t>
            </a:r>
            <a:endParaRPr lang="en-US" sz="1000" dirty="0"/>
          </a:p>
        </p:txBody>
      </p:sp>
      <p:sp>
        <p:nvSpPr>
          <p:cNvPr id="13" name="מלבן 12"/>
          <p:cNvSpPr/>
          <p:nvPr/>
        </p:nvSpPr>
        <p:spPr>
          <a:xfrm>
            <a:off x="6682740" y="3506500"/>
            <a:ext cx="2796540" cy="2494249"/>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2">
                    <a:lumMod val="25000"/>
                  </a:schemeClr>
                </a:solidFill>
                <a:latin typeface="Levenim MT" panose="02010502060101010101" pitchFamily="2" charset="-79"/>
              </a:rPr>
              <a:t>מהלך הסדנא:</a:t>
            </a:r>
          </a:p>
          <a:p>
            <a:pPr marL="228600" indent="-228600">
              <a:spcAft>
                <a:spcPts val="600"/>
              </a:spcAft>
              <a:buAutoNum type="arabicPeriod"/>
            </a:pPr>
            <a:r>
              <a:rPr lang="he-IL" sz="900" b="1" dirty="0" smtClean="0">
                <a:solidFill>
                  <a:schemeClr val="bg2">
                    <a:lumMod val="25000"/>
                  </a:schemeClr>
                </a:solidFill>
                <a:latin typeface="Levenim MT" panose="02010502060101010101" pitchFamily="2" charset="-79"/>
              </a:rPr>
              <a:t>קראו  יחד עם המשתתפים את הקטע של מרטין בובר. הזמינו את המשתתפים לפתוח את הלב, לשתף, להשתתף, להאזין ולא לשפוט. </a:t>
            </a:r>
          </a:p>
          <a:p>
            <a:pPr marL="228600" indent="-228600">
              <a:spcAft>
                <a:spcPts val="600"/>
              </a:spcAft>
              <a:buAutoNum type="arabicPeriod"/>
            </a:pPr>
            <a:r>
              <a:rPr lang="he-IL" sz="900" b="1" dirty="0" smtClean="0">
                <a:solidFill>
                  <a:schemeClr val="bg2">
                    <a:lumMod val="25000"/>
                  </a:schemeClr>
                </a:solidFill>
                <a:latin typeface="Levenim MT" panose="02010502060101010101" pitchFamily="2" charset="-79"/>
              </a:rPr>
              <a:t>תנו למשתתפים זמן אישי לענות על שתי השאלות הראשונות.</a:t>
            </a:r>
          </a:p>
          <a:p>
            <a:pPr marL="228600" indent="-228600">
              <a:spcAft>
                <a:spcPts val="600"/>
              </a:spcAft>
              <a:buAutoNum type="arabicPeriod"/>
            </a:pPr>
            <a:r>
              <a:rPr lang="he-IL" sz="900" b="1" dirty="0" smtClean="0">
                <a:solidFill>
                  <a:schemeClr val="bg2">
                    <a:lumMod val="25000"/>
                  </a:schemeClr>
                </a:solidFill>
                <a:latin typeface="Levenim MT" panose="02010502060101010101" pitchFamily="2" charset="-79"/>
              </a:rPr>
              <a:t>קראו יחד עם המשתתפים את הקטע של מריאן </a:t>
            </a:r>
            <a:r>
              <a:rPr lang="he-IL" sz="900" b="1" dirty="0" err="1" smtClean="0">
                <a:solidFill>
                  <a:schemeClr val="bg2">
                    <a:lumMod val="25000"/>
                  </a:schemeClr>
                </a:solidFill>
                <a:latin typeface="Levenim MT" panose="02010502060101010101" pitchFamily="2" charset="-79"/>
              </a:rPr>
              <a:t>ויליאמסון</a:t>
            </a:r>
            <a:r>
              <a:rPr lang="he-IL" sz="900" b="1" dirty="0">
                <a:solidFill>
                  <a:schemeClr val="bg2">
                    <a:lumMod val="25000"/>
                  </a:schemeClr>
                </a:solidFill>
                <a:latin typeface="Levenim MT" panose="02010502060101010101" pitchFamily="2" charset="-79"/>
              </a:rPr>
              <a:t> </a:t>
            </a:r>
            <a:r>
              <a:rPr lang="he-IL" sz="900" b="1" dirty="0" smtClean="0">
                <a:solidFill>
                  <a:schemeClr val="bg2">
                    <a:lumMod val="25000"/>
                  </a:schemeClr>
                </a:solidFill>
                <a:latin typeface="Levenim MT" panose="02010502060101010101" pitchFamily="2" charset="-79"/>
              </a:rPr>
              <a:t>ותנו זמן אישי לענות על השאלה השלישית.</a:t>
            </a:r>
          </a:p>
          <a:p>
            <a:pPr marL="228600" indent="-228600">
              <a:spcAft>
                <a:spcPts val="600"/>
              </a:spcAft>
              <a:buFontTx/>
              <a:buAutoNum type="arabicPeriod"/>
            </a:pPr>
            <a:r>
              <a:rPr lang="he-IL" sz="900" b="1" dirty="0">
                <a:solidFill>
                  <a:schemeClr val="bg2">
                    <a:lumMod val="25000"/>
                  </a:schemeClr>
                </a:solidFill>
                <a:latin typeface="Levenim MT" panose="02010502060101010101" pitchFamily="2" charset="-79"/>
              </a:rPr>
              <a:t>קראו יחד עם המשתתפים את הקטע של </a:t>
            </a:r>
            <a:r>
              <a:rPr lang="he-IL" sz="900" b="1" dirty="0" smtClean="0">
                <a:solidFill>
                  <a:schemeClr val="bg2">
                    <a:lumMod val="25000"/>
                  </a:schemeClr>
                </a:solidFill>
                <a:latin typeface="Levenim MT" panose="02010502060101010101" pitchFamily="2" charset="-79"/>
              </a:rPr>
              <a:t>אריק ברמן </a:t>
            </a:r>
            <a:r>
              <a:rPr lang="he-IL" sz="900" b="1" dirty="0">
                <a:solidFill>
                  <a:schemeClr val="bg2">
                    <a:lumMod val="25000"/>
                  </a:schemeClr>
                </a:solidFill>
                <a:latin typeface="Levenim MT" panose="02010502060101010101" pitchFamily="2" charset="-79"/>
              </a:rPr>
              <a:t>ותנו זמן אישי לענות על השאלה </a:t>
            </a:r>
            <a:r>
              <a:rPr lang="he-IL" sz="900" b="1" dirty="0" smtClean="0">
                <a:solidFill>
                  <a:schemeClr val="bg2">
                    <a:lumMod val="25000"/>
                  </a:schemeClr>
                </a:solidFill>
                <a:latin typeface="Levenim MT" panose="02010502060101010101" pitchFamily="2" charset="-79"/>
              </a:rPr>
              <a:t>הרביעית והחמישית.</a:t>
            </a:r>
          </a:p>
          <a:p>
            <a:pPr marL="228600" indent="-228600">
              <a:spcAft>
                <a:spcPts val="600"/>
              </a:spcAft>
              <a:buFontTx/>
              <a:buAutoNum type="arabicPeriod"/>
            </a:pPr>
            <a:r>
              <a:rPr lang="he-IL" sz="900" b="1" dirty="0" smtClean="0">
                <a:solidFill>
                  <a:schemeClr val="bg2">
                    <a:lumMod val="25000"/>
                  </a:schemeClr>
                </a:solidFill>
                <a:latin typeface="Levenim MT" panose="02010502060101010101" pitchFamily="2" charset="-79"/>
              </a:rPr>
              <a:t>תנו למשתתפים זמן לכתוב לעצמם מכתב עם התובנות שלהם מהסדנא, אותו יפתחו בעוד שנה.</a:t>
            </a:r>
          </a:p>
          <a:p>
            <a:pPr marL="228600" indent="-228600">
              <a:spcAft>
                <a:spcPts val="600"/>
              </a:spcAft>
              <a:buFontTx/>
              <a:buAutoNum type="arabicPeriod"/>
            </a:pPr>
            <a:r>
              <a:rPr lang="he-IL" sz="900" b="1" dirty="0" smtClean="0">
                <a:solidFill>
                  <a:schemeClr val="bg2">
                    <a:lumMod val="25000"/>
                  </a:schemeClr>
                </a:solidFill>
                <a:latin typeface="Levenim MT" panose="02010502060101010101" pitchFamily="2" charset="-79"/>
              </a:rPr>
              <a:t>הזמינו את המשתתפים לשתף את התובנות שלהם במעגל.  </a:t>
            </a:r>
          </a:p>
          <a:p>
            <a:pPr marL="228600" indent="-228600">
              <a:spcAft>
                <a:spcPts val="600"/>
              </a:spcAft>
              <a:buFontTx/>
              <a:buAutoNum type="arabicPeriod"/>
            </a:pPr>
            <a:r>
              <a:rPr lang="he-IL" sz="900" b="1" dirty="0" smtClean="0">
                <a:solidFill>
                  <a:schemeClr val="bg2">
                    <a:lumMod val="25000"/>
                  </a:schemeClr>
                </a:solidFill>
                <a:latin typeface="Levenim MT" panose="02010502060101010101" pitchFamily="2" charset="-79"/>
              </a:rPr>
              <a:t>מ</a:t>
            </a:r>
            <a:endParaRPr lang="he-IL" sz="900" b="1" dirty="0">
              <a:solidFill>
                <a:schemeClr val="bg2">
                  <a:lumMod val="25000"/>
                </a:schemeClr>
              </a:solidFill>
              <a:latin typeface="Levenim MT" panose="02010502060101010101" pitchFamily="2" charset="-79"/>
            </a:endParaRPr>
          </a:p>
          <a:p>
            <a:pPr marL="228600" indent="-228600">
              <a:spcAft>
                <a:spcPts val="600"/>
              </a:spcAft>
              <a:buAutoNum type="arabicPeriod"/>
            </a:pPr>
            <a:endParaRPr lang="he-IL" sz="1000" b="1" dirty="0" smtClean="0">
              <a:solidFill>
                <a:schemeClr val="bg2">
                  <a:lumMod val="25000"/>
                </a:schemeClr>
              </a:solidFill>
              <a:latin typeface="Levenim MT" panose="02010502060101010101" pitchFamily="2" charset="-79"/>
            </a:endParaRPr>
          </a:p>
          <a:p>
            <a:pPr marL="228600" indent="-228600">
              <a:spcAft>
                <a:spcPts val="600"/>
              </a:spcAft>
              <a:buAutoNum type="arabicPeriod"/>
            </a:pPr>
            <a:endParaRPr lang="he-IL" sz="800" b="1" dirty="0" smtClean="0">
              <a:solidFill>
                <a:schemeClr val="bg2">
                  <a:lumMod val="25000"/>
                </a:schemeClr>
              </a:solidFill>
              <a:latin typeface="Levenim MT" panose="02010502060101010101" pitchFamily="2" charset="-79"/>
            </a:endParaRPr>
          </a:p>
          <a:p>
            <a:pPr marL="228600" indent="-228600">
              <a:spcAft>
                <a:spcPts val="600"/>
              </a:spcAft>
              <a:buAutoNum type="arabicPeriod"/>
            </a:pPr>
            <a:endParaRPr lang="he-IL" sz="800" b="1" dirty="0">
              <a:solidFill>
                <a:schemeClr val="bg2">
                  <a:lumMod val="25000"/>
                </a:schemeClr>
              </a:solidFill>
              <a:latin typeface="Levenim MT" panose="02010502060101010101" pitchFamily="2" charset="-79"/>
            </a:endParaRPr>
          </a:p>
          <a:p>
            <a:endParaRPr lang="he-IL" sz="800" dirty="0">
              <a:solidFill>
                <a:schemeClr val="accent2">
                  <a:lumMod val="50000"/>
                </a:schemeClr>
              </a:solidFill>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endParaRPr lang="he-IL" sz="1000" dirty="0">
              <a:solidFill>
                <a:schemeClr val="accent2">
                  <a:lumMod val="50000"/>
                </a:schemeClr>
              </a:solidFill>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000" i="1" dirty="0">
              <a:solidFill>
                <a:schemeClr val="accent2">
                  <a:lumMod val="50000"/>
                </a:schemeClr>
              </a:solidFill>
              <a:latin typeface="Levenim MT" panose="02010502060101010101" pitchFamily="2" charset="-79"/>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000" i="1" dirty="0">
              <a:solidFill>
                <a:schemeClr val="accent2">
                  <a:lumMod val="50000"/>
                </a:schemeClr>
              </a:solidFill>
              <a:latin typeface="Levenim MT" panose="02010502060101010101" pitchFamily="2" charset="-79"/>
            </a:endParaRPr>
          </a:p>
          <a:p>
            <a:pPr algn="just">
              <a:lnSpc>
                <a:spcPts val="1000"/>
              </a:lnSpc>
            </a:pPr>
            <a:endParaRPr lang="he-IL" sz="10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a:solidFill>
                <a:schemeClr val="accent2">
                  <a:lumMod val="50000"/>
                </a:schemeClr>
              </a:solidFill>
              <a:latin typeface="Levenim MT" panose="02010502060101010101" pitchFamily="2" charset="-79"/>
            </a:endParaRPr>
          </a:p>
          <a:p>
            <a:pPr algn="just">
              <a:lnSpc>
                <a:spcPts val="1000"/>
              </a:lnSpc>
            </a:pPr>
            <a:endParaRPr lang="he-IL" sz="1200" i="1" dirty="0" smtClean="0">
              <a:solidFill>
                <a:schemeClr val="accent2">
                  <a:lumMod val="50000"/>
                </a:schemeClr>
              </a:solidFill>
              <a:latin typeface="Levenim MT" panose="02010502060101010101" pitchFamily="2" charset="-79"/>
            </a:endParaRPr>
          </a:p>
        </p:txBody>
      </p:sp>
      <p:sp>
        <p:nvSpPr>
          <p:cNvPr id="16" name="מלבן 15"/>
          <p:cNvSpPr/>
          <p:nvPr/>
        </p:nvSpPr>
        <p:spPr>
          <a:xfrm>
            <a:off x="422031" y="104775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100" b="1" dirty="0" smtClean="0">
                <a:solidFill>
                  <a:schemeClr val="accent2">
                    <a:lumMod val="50000"/>
                  </a:schemeClr>
                </a:solidFill>
                <a:latin typeface="Levenim MT" panose="02010502060101010101" pitchFamily="2" charset="-79"/>
              </a:rPr>
              <a:t>אריק ברמן / הגשמה עצמית</a:t>
            </a:r>
            <a:endParaRPr lang="he-IL" sz="1100" b="1" i="1" dirty="0" smtClean="0">
              <a:solidFill>
                <a:schemeClr val="accent2">
                  <a:lumMod val="50000"/>
                </a:schemeClr>
              </a:solidFill>
              <a:latin typeface="Levenim MT" panose="02010502060101010101" pitchFamily="2" charset="-79"/>
            </a:endParaRPr>
          </a:p>
          <a:p>
            <a:pPr>
              <a:spcAft>
                <a:spcPts val="600"/>
              </a:spcAft>
            </a:pPr>
            <a:r>
              <a:rPr lang="he-IL" sz="1100" i="1" dirty="0" smtClean="0">
                <a:solidFill>
                  <a:schemeClr val="accent2">
                    <a:lumMod val="50000"/>
                  </a:schemeClr>
                </a:solidFill>
              </a:rPr>
              <a:t>"איזו </a:t>
            </a:r>
            <a:r>
              <a:rPr lang="he-IL" sz="1100" i="1" dirty="0">
                <a:solidFill>
                  <a:schemeClr val="accent2">
                    <a:lumMod val="50000"/>
                  </a:schemeClr>
                </a:solidFill>
              </a:rPr>
              <a:t>אישה פעם אמרה לי שבכלל זה לא כדאי לי,</a:t>
            </a:r>
            <a:br>
              <a:rPr lang="he-IL" sz="1100" i="1" dirty="0">
                <a:solidFill>
                  <a:schemeClr val="accent2">
                    <a:lumMod val="50000"/>
                  </a:schemeClr>
                </a:solidFill>
              </a:rPr>
            </a:br>
            <a:r>
              <a:rPr lang="he-IL" sz="1100" i="1" dirty="0">
                <a:solidFill>
                  <a:schemeClr val="accent2">
                    <a:lumMod val="50000"/>
                  </a:schemeClr>
                </a:solidFill>
              </a:rPr>
              <a:t>אבל מה היא מבינה? אני עוד שנייה נוגע!</a:t>
            </a:r>
            <a:br>
              <a:rPr lang="he-IL" sz="1100" i="1" dirty="0">
                <a:solidFill>
                  <a:schemeClr val="accent2">
                    <a:lumMod val="50000"/>
                  </a:schemeClr>
                </a:solidFill>
              </a:rPr>
            </a:br>
            <a:r>
              <a:rPr lang="he-IL" sz="1100" i="1" dirty="0">
                <a:solidFill>
                  <a:schemeClr val="accent2">
                    <a:lumMod val="50000"/>
                  </a:schemeClr>
                </a:solidFill>
              </a:rPr>
              <a:t>"תשמור את החלומות לעצמך וללילות,</a:t>
            </a:r>
            <a:br>
              <a:rPr lang="he-IL" sz="1100" i="1" dirty="0">
                <a:solidFill>
                  <a:schemeClr val="accent2">
                    <a:lumMod val="50000"/>
                  </a:schemeClr>
                </a:solidFill>
              </a:rPr>
            </a:br>
            <a:r>
              <a:rPr lang="he-IL" sz="1100" i="1" dirty="0">
                <a:solidFill>
                  <a:schemeClr val="accent2">
                    <a:lumMod val="50000"/>
                  </a:schemeClr>
                </a:solidFill>
              </a:rPr>
              <a:t>כדי שתוכל להתעורר, אחרת תשתגע...".</a:t>
            </a:r>
            <a:endParaRPr lang="he-IL" sz="1100" b="1" i="1" dirty="0">
              <a:solidFill>
                <a:schemeClr val="accent2">
                  <a:lumMod val="50000"/>
                </a:schemeClr>
              </a:solidFill>
              <a:latin typeface="Levenim MT" panose="02010502060101010101" pitchFamily="2" charset="-79"/>
            </a:endParaRPr>
          </a:p>
          <a:p>
            <a:pPr>
              <a:spcAft>
                <a:spcPts val="600"/>
              </a:spcAft>
            </a:pPr>
            <a:r>
              <a:rPr lang="he-IL" sz="1100" b="1" dirty="0" smtClean="0">
                <a:solidFill>
                  <a:schemeClr val="accent2">
                    <a:lumMod val="50000"/>
                  </a:schemeClr>
                </a:solidFill>
                <a:latin typeface="Levenim MT" panose="02010502060101010101" pitchFamily="2" charset="-79"/>
              </a:rPr>
              <a:t>4. </a:t>
            </a:r>
            <a:r>
              <a:rPr lang="he-IL" sz="1100" b="1" dirty="0">
                <a:solidFill>
                  <a:schemeClr val="accent2">
                    <a:lumMod val="50000"/>
                  </a:schemeClr>
                </a:solidFill>
                <a:latin typeface="Levenim MT" panose="02010502060101010101" pitchFamily="2" charset="-79"/>
              </a:rPr>
              <a:t>דבר אחד שאני רוצה </a:t>
            </a:r>
            <a:r>
              <a:rPr lang="he-IL" sz="1100" b="1" dirty="0" smtClean="0">
                <a:solidFill>
                  <a:schemeClr val="accent2">
                    <a:lumMod val="50000"/>
                  </a:schemeClr>
                </a:solidFill>
                <a:latin typeface="Levenim MT" panose="02010502060101010101" pitchFamily="2" charset="-79"/>
              </a:rPr>
              <a:t>להשיג,  לשפר או להעמיק בו עד </a:t>
            </a:r>
            <a:r>
              <a:rPr lang="he-IL" sz="1100" b="1" dirty="0">
                <a:solidFill>
                  <a:schemeClr val="accent2">
                    <a:lumMod val="50000"/>
                  </a:schemeClr>
                </a:solidFill>
                <a:latin typeface="Levenim MT" panose="02010502060101010101" pitchFamily="2" charset="-79"/>
              </a:rPr>
              <a:t>לנקודת הזמן הזו בשנה </a:t>
            </a:r>
            <a:r>
              <a:rPr lang="he-IL" sz="1100" b="1" dirty="0" smtClean="0">
                <a:solidFill>
                  <a:schemeClr val="accent2">
                    <a:lumMod val="50000"/>
                  </a:schemeClr>
                </a:solidFill>
                <a:latin typeface="Levenim MT" panose="02010502060101010101" pitchFamily="2" charset="-79"/>
              </a:rPr>
              <a:t>הבאה. למה </a:t>
            </a:r>
            <a:r>
              <a:rPr lang="he-IL" sz="1100" b="1" dirty="0">
                <a:solidFill>
                  <a:schemeClr val="accent2">
                    <a:lumMod val="50000"/>
                  </a:schemeClr>
                </a:solidFill>
                <a:latin typeface="Levenim MT" panose="02010502060101010101" pitchFamily="2" charset="-79"/>
              </a:rPr>
              <a:t>זה חשוב </a:t>
            </a:r>
            <a:r>
              <a:rPr lang="he-IL" sz="1100" b="1" dirty="0" smtClean="0">
                <a:solidFill>
                  <a:schemeClr val="accent2">
                    <a:lumMod val="50000"/>
                  </a:schemeClr>
                </a:solidFill>
                <a:latin typeface="Levenim MT" panose="02010502060101010101" pitchFamily="2" charset="-79"/>
              </a:rPr>
              <a:t>לי? </a:t>
            </a:r>
          </a:p>
          <a:p>
            <a:pPr>
              <a:spcAft>
                <a:spcPts val="600"/>
              </a:spcAft>
            </a:pPr>
            <a:endParaRPr lang="he-IL" sz="1100" b="1" dirty="0" smtClean="0">
              <a:solidFill>
                <a:schemeClr val="accent2">
                  <a:lumMod val="50000"/>
                </a:schemeClr>
              </a:solidFill>
              <a:latin typeface="Levenim MT" panose="02010502060101010101" pitchFamily="2" charset="-79"/>
            </a:endParaRPr>
          </a:p>
          <a:p>
            <a:pPr>
              <a:spcAft>
                <a:spcPts val="600"/>
              </a:spcAft>
            </a:pPr>
            <a:r>
              <a:rPr lang="he-IL" sz="1100" b="1" dirty="0" smtClean="0">
                <a:solidFill>
                  <a:schemeClr val="accent2">
                    <a:lumMod val="50000"/>
                  </a:schemeClr>
                </a:solidFill>
                <a:latin typeface="Levenim MT" panose="02010502060101010101" pitchFamily="2" charset="-79"/>
              </a:rPr>
              <a:t>5. איזו עצה או תובנה קיבלתי בעבר ויכולה </a:t>
            </a:r>
            <a:r>
              <a:rPr lang="he-IL" sz="1100" b="1" dirty="0">
                <a:solidFill>
                  <a:schemeClr val="accent2">
                    <a:lumMod val="50000"/>
                  </a:schemeClr>
                </a:solidFill>
                <a:latin typeface="Levenim MT" panose="02010502060101010101" pitchFamily="2" charset="-79"/>
              </a:rPr>
              <a:t>להדריך אותי</a:t>
            </a:r>
            <a:r>
              <a:rPr lang="he-IL" sz="1100" b="1" dirty="0" smtClean="0">
                <a:solidFill>
                  <a:schemeClr val="accent2">
                    <a:lumMod val="50000"/>
                  </a:schemeClr>
                </a:solidFill>
                <a:latin typeface="Levenim MT" panose="02010502060101010101" pitchFamily="2" charset="-79"/>
              </a:rPr>
              <a:t>?</a:t>
            </a:r>
          </a:p>
          <a:p>
            <a:pPr>
              <a:spcAft>
                <a:spcPts val="600"/>
              </a:spcAft>
            </a:pPr>
            <a:endParaRPr lang="he-IL" sz="1100" b="1" dirty="0">
              <a:solidFill>
                <a:schemeClr val="accent2">
                  <a:lumMod val="50000"/>
                </a:schemeClr>
              </a:solidFill>
              <a:latin typeface="Levenim MT" panose="02010502060101010101" pitchFamily="2" charset="-79"/>
            </a:endParaRPr>
          </a:p>
          <a:p>
            <a:pPr>
              <a:spcAft>
                <a:spcPts val="600"/>
              </a:spcAft>
            </a:pPr>
            <a:r>
              <a:rPr lang="he-IL" sz="1100" b="1" dirty="0" smtClean="0">
                <a:solidFill>
                  <a:schemeClr val="accent2">
                    <a:lumMod val="50000"/>
                  </a:schemeClr>
                </a:solidFill>
                <a:latin typeface="Levenim MT" panose="02010502060101010101" pitchFamily="2" charset="-79"/>
              </a:rPr>
              <a:t>תודה על הפתיחות ושנה טובה!</a:t>
            </a:r>
            <a:endParaRPr lang="he-IL" sz="1000" b="1" dirty="0">
              <a:solidFill>
                <a:schemeClr val="accent2">
                  <a:lumMod val="50000"/>
                </a:schemeClr>
              </a:solidFill>
            </a:endParaRPr>
          </a:p>
          <a:p>
            <a:pPr marL="228600" indent="-228600">
              <a:spcAft>
                <a:spcPts val="600"/>
              </a:spcAft>
              <a:buAutoNum type="arabicPeriod"/>
            </a:pPr>
            <a:endParaRPr lang="he-IL" sz="1000" b="1" dirty="0" smtClean="0">
              <a:solidFill>
                <a:schemeClr val="accent2">
                  <a:lumMod val="50000"/>
                </a:schemeClr>
              </a:solidFill>
              <a:latin typeface="Levenim MT" panose="02010502060101010101" pitchFamily="2" charset="-79"/>
            </a:endParaRPr>
          </a:p>
          <a:p>
            <a:pPr marL="228600" indent="-228600">
              <a:spcAft>
                <a:spcPts val="600"/>
              </a:spcAft>
              <a:buAutoNum type="arabicPeriod"/>
            </a:pPr>
            <a:endParaRPr lang="he-IL" sz="1000" dirty="0" smtClean="0">
              <a:solidFill>
                <a:schemeClr val="accent2">
                  <a:lumMod val="50000"/>
                </a:schemeClr>
              </a:solidFill>
              <a:latin typeface="Levenim MT" panose="02010502060101010101" pitchFamily="2" charset="-79"/>
            </a:endParaRPr>
          </a:p>
          <a:p>
            <a:pPr>
              <a:spcAft>
                <a:spcPts val="600"/>
              </a:spcAft>
            </a:pPr>
            <a:endParaRPr lang="he-IL" sz="1000" dirty="0">
              <a:solidFill>
                <a:schemeClr val="accent2">
                  <a:lumMod val="50000"/>
                </a:schemeClr>
              </a:solidFill>
              <a:latin typeface="Levenim MT" panose="02010502060101010101" pitchFamily="2" charset="-79"/>
            </a:endParaRPr>
          </a:p>
          <a:p>
            <a:pPr>
              <a:spcAft>
                <a:spcPts val="600"/>
              </a:spcAft>
            </a:pPr>
            <a:endParaRPr lang="he-IL" sz="1000" dirty="0" smtClean="0">
              <a:solidFill>
                <a:schemeClr val="accent2">
                  <a:lumMod val="50000"/>
                </a:schemeClr>
              </a:solidFill>
              <a:latin typeface="Levenim MT" panose="02010502060101010101" pitchFamily="2" charset="-79"/>
            </a:endParaRPr>
          </a:p>
          <a:p>
            <a:pPr algn="l">
              <a:lnSpc>
                <a:spcPts val="1000"/>
              </a:lnSpc>
            </a:pPr>
            <a:endParaRPr lang="he-IL" sz="9600" dirty="0">
              <a:solidFill>
                <a:schemeClr val="accent2">
                  <a:lumMod val="50000"/>
                </a:schemeClr>
              </a:solidFill>
              <a:latin typeface="Levenim MT" panose="02010502060101010101" pitchFamily="2" charset="-79"/>
            </a:endParaRPr>
          </a:p>
          <a:p>
            <a:pPr algn="just">
              <a:lnSpc>
                <a:spcPts val="1000"/>
              </a:lnSpc>
            </a:pPr>
            <a:endParaRPr lang="he-IL" sz="700" dirty="0" smtClean="0">
              <a:solidFill>
                <a:schemeClr val="accent2">
                  <a:lumMod val="50000"/>
                </a:schemeClr>
              </a:solidFill>
              <a:latin typeface="Levenim MT" panose="02010502060101010101" pitchFamily="2" charset="-79"/>
            </a:endParaRPr>
          </a:p>
        </p:txBody>
      </p:sp>
      <p:sp>
        <p:nvSpPr>
          <p:cNvPr id="18" name="מלבן 17"/>
          <p:cNvSpPr/>
          <p:nvPr/>
        </p:nvSpPr>
        <p:spPr>
          <a:xfrm>
            <a:off x="2467708" y="104775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000" b="1" dirty="0" smtClean="0">
                <a:solidFill>
                  <a:schemeClr val="accent2">
                    <a:lumMod val="50000"/>
                  </a:schemeClr>
                </a:solidFill>
              </a:rPr>
              <a:t>מריאן </a:t>
            </a:r>
            <a:r>
              <a:rPr lang="he-IL" sz="1000" b="1" dirty="0" err="1" smtClean="0">
                <a:solidFill>
                  <a:schemeClr val="accent2">
                    <a:lumMod val="50000"/>
                  </a:schemeClr>
                </a:solidFill>
              </a:rPr>
              <a:t>ויליאמסון</a:t>
            </a:r>
            <a:r>
              <a:rPr lang="he-IL" sz="1000" b="1" dirty="0" smtClean="0">
                <a:solidFill>
                  <a:schemeClr val="accent2">
                    <a:lumMod val="50000"/>
                  </a:schemeClr>
                </a:solidFill>
              </a:rPr>
              <a:t> /  </a:t>
            </a:r>
            <a:r>
              <a:rPr lang="he-IL" sz="1000" b="1" dirty="0">
                <a:solidFill>
                  <a:schemeClr val="accent2">
                    <a:lumMod val="50000"/>
                  </a:schemeClr>
                </a:solidFill>
              </a:rPr>
              <a:t>'בחזרה </a:t>
            </a:r>
            <a:r>
              <a:rPr lang="he-IL" sz="1000" b="1" dirty="0" smtClean="0">
                <a:solidFill>
                  <a:schemeClr val="accent2">
                    <a:lumMod val="50000"/>
                  </a:schemeClr>
                </a:solidFill>
              </a:rPr>
              <a:t>לאהבה'</a:t>
            </a:r>
            <a:endParaRPr lang="he-IL" sz="900" b="1" dirty="0">
              <a:solidFill>
                <a:schemeClr val="accent2">
                  <a:lumMod val="50000"/>
                </a:schemeClr>
              </a:solidFill>
              <a:latin typeface="Levenim MT" panose="02010502060101010101" pitchFamily="2" charset="-79"/>
            </a:endParaRPr>
          </a:p>
          <a:p>
            <a:r>
              <a:rPr lang="he-IL" sz="1000" i="1" dirty="0" smtClean="0">
                <a:solidFill>
                  <a:schemeClr val="accent2">
                    <a:lumMod val="50000"/>
                  </a:schemeClr>
                </a:solidFill>
              </a:rPr>
              <a:t>"הפחד </a:t>
            </a:r>
            <a:r>
              <a:rPr lang="he-IL" sz="1000" i="1" dirty="0">
                <a:solidFill>
                  <a:schemeClr val="accent2">
                    <a:lumMod val="50000"/>
                  </a:schemeClr>
                </a:solidFill>
              </a:rPr>
              <a:t>העמוק ביותר שלנו הוא לא שמא אנחנו חלשים מדי. הפחד העמוק ביותר שלנו הוא שאנחנו בעלי עוצמה שמעל לכל שיעור. זה האור שבנו לא האפלה שבתוכנו שמפחיד אותנו יותר מכל. אנחנו שואלים את עצמנו, איזה זכות יש לי להיות מבריק, יפהפה, מוכשר ואהוב? למען האמת, איזה זכות יש לכם לא להיות? אתם ילדיו של </a:t>
            </a:r>
            <a:r>
              <a:rPr lang="he-IL" sz="1000" i="1" dirty="0" err="1">
                <a:solidFill>
                  <a:schemeClr val="accent2">
                    <a:lumMod val="50000"/>
                  </a:schemeClr>
                </a:solidFill>
              </a:rPr>
              <a:t>אלהים</a:t>
            </a:r>
            <a:r>
              <a:rPr lang="he-IL" sz="1000" i="1" dirty="0">
                <a:solidFill>
                  <a:schemeClr val="accent2">
                    <a:lumMod val="50000"/>
                  </a:schemeClr>
                </a:solidFill>
              </a:rPr>
              <a:t>. כשאתם בוחרים לשחק בקטן אתם לא משרתים את העולם. אין שום דבר נאור בצמצום האישיות שלנו כדי שאחרים לא ירגישו חסרי ביטחון. נולדנו כדי לממש את הקסם האלוהי הגלום בנו. הוא לא גלום רק בחלק </a:t>
            </a:r>
            <a:r>
              <a:rPr lang="he-IL" sz="1000" i="1" dirty="0" err="1">
                <a:solidFill>
                  <a:schemeClr val="accent2">
                    <a:lumMod val="50000"/>
                  </a:schemeClr>
                </a:solidFill>
              </a:rPr>
              <a:t>מאיתנו</a:t>
            </a:r>
            <a:r>
              <a:rPr lang="he-IL" sz="1000" i="1" dirty="0">
                <a:solidFill>
                  <a:schemeClr val="accent2">
                    <a:lumMod val="50000"/>
                  </a:schemeClr>
                </a:solidFill>
              </a:rPr>
              <a:t>, כל אחד מאתנו נושא את הקסם הזה בתוכו. כאשר אנחנו נותנים לאור הפנימי שלנו לזרוח אנחנו מעניקים, בלי מודע, רשות לאחרים לעשות כמונו. כשאנחנו משתחררים מהפחדים שלנו, הנוכחות שלנו משחררת </a:t>
            </a:r>
            <a:r>
              <a:rPr lang="he-IL" sz="1000" i="1" dirty="0" smtClean="0">
                <a:solidFill>
                  <a:schemeClr val="accent2">
                    <a:lumMod val="50000"/>
                  </a:schemeClr>
                </a:solidFill>
              </a:rPr>
              <a:t>אחרים".</a:t>
            </a:r>
            <a:endParaRPr lang="he-IL" sz="1000" i="1" dirty="0">
              <a:solidFill>
                <a:schemeClr val="accent2">
                  <a:lumMod val="50000"/>
                </a:schemeClr>
              </a:solidFill>
            </a:endParaRPr>
          </a:p>
          <a:p>
            <a:endParaRPr lang="he-IL" sz="1000" dirty="0">
              <a:solidFill>
                <a:schemeClr val="accent2">
                  <a:lumMod val="50000"/>
                </a:schemeClr>
              </a:solidFill>
            </a:endParaRPr>
          </a:p>
          <a:p>
            <a:r>
              <a:rPr lang="he-IL" sz="1000" b="1" dirty="0" smtClean="0">
                <a:solidFill>
                  <a:schemeClr val="accent2">
                    <a:lumMod val="50000"/>
                  </a:schemeClr>
                </a:solidFill>
                <a:latin typeface="Levenim MT" panose="02010502060101010101" pitchFamily="2" charset="-79"/>
              </a:rPr>
              <a:t>3. איזה </a:t>
            </a:r>
            <a:r>
              <a:rPr lang="he-IL" sz="1000" b="1" dirty="0">
                <a:solidFill>
                  <a:schemeClr val="accent2">
                    <a:lumMod val="50000"/>
                  </a:schemeClr>
                </a:solidFill>
                <a:latin typeface="Levenim MT" panose="02010502060101010101" pitchFamily="2" charset="-79"/>
              </a:rPr>
              <a:t>פחד יש לך ואיך הוא מגביל אותך? איך </a:t>
            </a:r>
            <a:r>
              <a:rPr lang="he-IL" sz="1000" b="1" dirty="0" smtClean="0">
                <a:solidFill>
                  <a:schemeClr val="accent2">
                    <a:lumMod val="50000"/>
                  </a:schemeClr>
                </a:solidFill>
                <a:latin typeface="Levenim MT" panose="02010502060101010101" pitchFamily="2" charset="-79"/>
              </a:rPr>
              <a:t>את/ה מתכוון/ת </a:t>
            </a:r>
            <a:r>
              <a:rPr lang="he-IL" sz="1000" b="1" dirty="0">
                <a:solidFill>
                  <a:schemeClr val="accent2">
                    <a:lumMod val="50000"/>
                  </a:schemeClr>
                </a:solidFill>
                <a:latin typeface="Levenim MT" panose="02010502060101010101" pitchFamily="2" charset="-79"/>
              </a:rPr>
              <a:t>לשחרר אותו או להתגבר עליו בשנה </a:t>
            </a:r>
            <a:r>
              <a:rPr lang="he-IL" sz="1000" b="1" dirty="0" smtClean="0">
                <a:solidFill>
                  <a:schemeClr val="accent2">
                    <a:lumMod val="50000"/>
                  </a:schemeClr>
                </a:solidFill>
                <a:latin typeface="Levenim MT" panose="02010502060101010101" pitchFamily="2" charset="-79"/>
              </a:rPr>
              <a:t>הקרובה?</a:t>
            </a:r>
            <a:endParaRPr lang="he-IL" sz="1000" b="1" dirty="0">
              <a:solidFill>
                <a:schemeClr val="accent2">
                  <a:lumMod val="50000"/>
                </a:schemeClr>
              </a:solidFill>
              <a:latin typeface="Levenim MT" panose="02010502060101010101" pitchFamily="2" charset="-79"/>
            </a:endParaRPr>
          </a:p>
          <a:p>
            <a:pPr>
              <a:spcAft>
                <a:spcPts val="600"/>
              </a:spcAft>
            </a:pPr>
            <a:endParaRPr lang="he-IL" sz="900" b="1" dirty="0" smtClean="0">
              <a:solidFill>
                <a:schemeClr val="accent2">
                  <a:lumMod val="50000"/>
                </a:schemeClr>
              </a:solidFill>
              <a:latin typeface="Levenim MT" panose="02010502060101010101" pitchFamily="2" charset="-79"/>
            </a:endParaRPr>
          </a:p>
          <a:p>
            <a:pPr>
              <a:spcAft>
                <a:spcPts val="600"/>
              </a:spcAft>
            </a:pPr>
            <a:endParaRPr lang="he-IL" sz="900" b="1" dirty="0">
              <a:solidFill>
                <a:schemeClr val="accent2">
                  <a:lumMod val="50000"/>
                </a:schemeClr>
              </a:solidFill>
              <a:latin typeface="Levenim MT" panose="02010502060101010101" pitchFamily="2" charset="-79"/>
            </a:endParaRPr>
          </a:p>
          <a:p>
            <a:endParaRPr lang="he-IL" sz="900" dirty="0">
              <a:solidFill>
                <a:schemeClr val="accent2">
                  <a:lumMod val="50000"/>
                </a:schemeClr>
              </a:solidFill>
            </a:endParaRPr>
          </a:p>
          <a:p>
            <a:endParaRPr lang="he-IL" sz="900" dirty="0">
              <a:solidFill>
                <a:schemeClr val="accent2">
                  <a:lumMod val="50000"/>
                </a:schemeClr>
              </a:solidFill>
            </a:endParaRPr>
          </a:p>
          <a:p>
            <a:endParaRPr lang="en-US" sz="900" dirty="0">
              <a:solidFill>
                <a:schemeClr val="accent2">
                  <a:lumMod val="50000"/>
                </a:schemeClr>
              </a:solidFill>
            </a:endParaRPr>
          </a:p>
        </p:txBody>
      </p:sp>
      <p:sp>
        <p:nvSpPr>
          <p:cNvPr id="5" name="מלבן 4"/>
          <p:cNvSpPr/>
          <p:nvPr/>
        </p:nvSpPr>
        <p:spPr>
          <a:xfrm>
            <a:off x="4582839" y="990600"/>
            <a:ext cx="1887415" cy="5616922"/>
          </a:xfrm>
          <a:prstGeom prst="rect">
            <a:avLst/>
          </a:prstGeom>
        </p:spPr>
        <p:txBody>
          <a:bodyPr wrap="square">
            <a:spAutoFit/>
          </a:bodyPr>
          <a:lstStyle/>
          <a:p>
            <a:r>
              <a:rPr lang="he-IL" sz="1100" b="1" dirty="0" smtClean="0">
                <a:solidFill>
                  <a:schemeClr val="accent2">
                    <a:lumMod val="50000"/>
                  </a:schemeClr>
                </a:solidFill>
              </a:rPr>
              <a:t>מרטין בובר / </a:t>
            </a:r>
            <a:r>
              <a:rPr lang="he-IL" sz="1100" b="1" dirty="0">
                <a:solidFill>
                  <a:schemeClr val="accent2">
                    <a:lumMod val="50000"/>
                  </a:schemeClr>
                </a:solidFill>
              </a:rPr>
              <a:t>דרכו של אדם על פי תורת </a:t>
            </a:r>
            <a:r>
              <a:rPr lang="he-IL" sz="1100" b="1" dirty="0" smtClean="0">
                <a:solidFill>
                  <a:schemeClr val="accent2">
                    <a:lumMod val="50000"/>
                  </a:schemeClr>
                </a:solidFill>
              </a:rPr>
              <a:t>החסידות</a:t>
            </a:r>
            <a:endParaRPr lang="he-IL" sz="1100" b="1" dirty="0">
              <a:solidFill>
                <a:schemeClr val="accent2">
                  <a:lumMod val="50000"/>
                </a:schemeClr>
              </a:solidFill>
            </a:endParaRPr>
          </a:p>
          <a:p>
            <a:endParaRPr lang="he-IL" sz="1100" dirty="0" smtClean="0">
              <a:solidFill>
                <a:schemeClr val="accent2">
                  <a:lumMod val="50000"/>
                </a:schemeClr>
              </a:solidFill>
            </a:endParaRPr>
          </a:p>
          <a:p>
            <a:r>
              <a:rPr lang="he-IL" sz="1100" i="1" dirty="0" smtClean="0">
                <a:solidFill>
                  <a:schemeClr val="accent2">
                    <a:lumMod val="50000"/>
                  </a:schemeClr>
                </a:solidFill>
              </a:rPr>
              <a:t>"רבי </a:t>
            </a:r>
            <a:r>
              <a:rPr lang="he-IL" sz="1100" i="1" dirty="0">
                <a:solidFill>
                  <a:schemeClr val="accent2">
                    <a:lumMod val="50000"/>
                  </a:schemeClr>
                </a:solidFill>
              </a:rPr>
              <a:t>פנחס </a:t>
            </a:r>
            <a:r>
              <a:rPr lang="he-IL" sz="1100" i="1" dirty="0" err="1">
                <a:solidFill>
                  <a:schemeClr val="accent2">
                    <a:lumMod val="50000"/>
                  </a:schemeClr>
                </a:solidFill>
              </a:rPr>
              <a:t>מקוריץ</a:t>
            </a:r>
            <a:r>
              <a:rPr lang="he-IL" sz="1100" i="1" dirty="0">
                <a:solidFill>
                  <a:schemeClr val="accent2">
                    <a:lumMod val="50000"/>
                  </a:schemeClr>
                </a:solidFill>
              </a:rPr>
              <a:t> אומר: יש בכל אדם דבר יקר שאינו מצוי בשום אדם אחר. אבל אין אדם יכול למצוא את הגנוז בתוכו אלא </a:t>
            </a:r>
            <a:r>
              <a:rPr lang="he-IL" sz="1100" i="1" dirty="0" err="1">
                <a:solidFill>
                  <a:schemeClr val="accent2">
                    <a:lumMod val="50000"/>
                  </a:schemeClr>
                </a:solidFill>
              </a:rPr>
              <a:t>משיכיר</a:t>
            </a:r>
            <a:r>
              <a:rPr lang="he-IL" sz="1100" i="1" dirty="0">
                <a:solidFill>
                  <a:schemeClr val="accent2">
                    <a:lumMod val="50000"/>
                  </a:schemeClr>
                </a:solidFill>
              </a:rPr>
              <a:t> לאשורו את העז שברגשותיו, את הגדולה שבבקשות לבבו, את שמניע אותו בתוך </a:t>
            </a:r>
            <a:r>
              <a:rPr lang="he-IL" sz="1100" i="1" dirty="0" smtClean="0">
                <a:solidFill>
                  <a:schemeClr val="accent2">
                    <a:lumMod val="50000"/>
                  </a:schemeClr>
                </a:solidFill>
              </a:rPr>
              <a:t>תוכו".</a:t>
            </a:r>
            <a:endParaRPr lang="he-IL" sz="1100" i="1" dirty="0">
              <a:solidFill>
                <a:schemeClr val="accent2">
                  <a:lumMod val="50000"/>
                </a:schemeClr>
              </a:solidFill>
            </a:endParaRPr>
          </a:p>
          <a:p>
            <a:pPr>
              <a:spcAft>
                <a:spcPts val="600"/>
              </a:spcAft>
            </a:pPr>
            <a:endParaRPr lang="he-IL" sz="1100" b="1" dirty="0" smtClean="0">
              <a:solidFill>
                <a:schemeClr val="accent2">
                  <a:lumMod val="50000"/>
                </a:schemeClr>
              </a:solidFill>
              <a:latin typeface="Levenim MT" panose="02010502060101010101" pitchFamily="2" charset="-79"/>
            </a:endParaRPr>
          </a:p>
          <a:p>
            <a:pPr>
              <a:spcAft>
                <a:spcPts val="600"/>
              </a:spcAft>
            </a:pPr>
            <a:r>
              <a:rPr lang="he-IL" sz="1100" b="1" dirty="0" smtClean="0">
                <a:solidFill>
                  <a:schemeClr val="accent2">
                    <a:lumMod val="50000"/>
                  </a:schemeClr>
                </a:solidFill>
                <a:latin typeface="Levenim MT" panose="02010502060101010101" pitchFamily="2" charset="-79"/>
              </a:rPr>
              <a:t>שאלות</a:t>
            </a:r>
            <a:endParaRPr lang="he-IL" sz="1100" b="1" dirty="0">
              <a:solidFill>
                <a:schemeClr val="accent2">
                  <a:lumMod val="50000"/>
                </a:schemeClr>
              </a:solidFill>
              <a:latin typeface="Levenim MT" panose="02010502060101010101" pitchFamily="2" charset="-79"/>
            </a:endParaRPr>
          </a:p>
          <a:p>
            <a:pPr>
              <a:spcAft>
                <a:spcPts val="600"/>
              </a:spcAft>
            </a:pPr>
            <a:r>
              <a:rPr lang="he-IL" sz="1100" b="1" dirty="0" smtClean="0">
                <a:solidFill>
                  <a:schemeClr val="accent2">
                    <a:lumMod val="50000"/>
                  </a:schemeClr>
                </a:solidFill>
                <a:latin typeface="Levenim MT" panose="02010502060101010101" pitchFamily="2" charset="-79"/>
              </a:rPr>
              <a:t>1. תארו </a:t>
            </a:r>
            <a:r>
              <a:rPr lang="he-IL" sz="1100" b="1" dirty="0">
                <a:solidFill>
                  <a:schemeClr val="accent2">
                    <a:lumMod val="50000"/>
                  </a:schemeClr>
                </a:solidFill>
                <a:latin typeface="Levenim MT" panose="02010502060101010101" pitchFamily="2" charset="-79"/>
              </a:rPr>
              <a:t>חוויה משמעותית שקרתה בשנה האחרונה וענו: איך זה השפיע עלי? מה החוויה הזו גרמה לי להרגיש? הוקרת תודה? הקלה? השראה? טינה? אחר</a:t>
            </a:r>
            <a:r>
              <a:rPr lang="he-IL" sz="1100" b="1" dirty="0" smtClean="0">
                <a:solidFill>
                  <a:schemeClr val="accent2">
                    <a:lumMod val="50000"/>
                  </a:schemeClr>
                </a:solidFill>
                <a:latin typeface="Levenim MT" panose="02010502060101010101" pitchFamily="2" charset="-79"/>
              </a:rPr>
              <a:t>?</a:t>
            </a:r>
          </a:p>
          <a:p>
            <a:pPr>
              <a:spcAft>
                <a:spcPts val="600"/>
              </a:spcAft>
            </a:pPr>
            <a:endParaRPr lang="he-IL" sz="1100" b="1" dirty="0">
              <a:solidFill>
                <a:schemeClr val="accent2">
                  <a:lumMod val="50000"/>
                </a:schemeClr>
              </a:solidFill>
              <a:latin typeface="Levenim MT" panose="02010502060101010101" pitchFamily="2" charset="-79"/>
            </a:endParaRPr>
          </a:p>
          <a:p>
            <a:pPr>
              <a:spcAft>
                <a:spcPts val="600"/>
              </a:spcAft>
            </a:pPr>
            <a:r>
              <a:rPr lang="he-IL" sz="1100" b="1" dirty="0">
                <a:solidFill>
                  <a:schemeClr val="accent2">
                    <a:lumMod val="50000"/>
                  </a:schemeClr>
                </a:solidFill>
                <a:latin typeface="Levenim MT" panose="02010502060101010101" pitchFamily="2" charset="-79"/>
              </a:rPr>
              <a:t>2. האם יש משהו שאני מצטער/ת שלא עשיתי אחרת השנה? האם יש משהו שאני ממש גאה בו ועשיתי השנה</a:t>
            </a:r>
            <a:r>
              <a:rPr lang="he-IL" sz="1100" b="1" dirty="0" smtClean="0">
                <a:solidFill>
                  <a:schemeClr val="accent2">
                    <a:lumMod val="50000"/>
                  </a:schemeClr>
                </a:solidFill>
                <a:latin typeface="Levenim MT" panose="02010502060101010101" pitchFamily="2" charset="-79"/>
              </a:rPr>
              <a:t>?</a:t>
            </a:r>
          </a:p>
          <a:p>
            <a:pPr>
              <a:spcAft>
                <a:spcPts val="600"/>
              </a:spcAft>
            </a:pPr>
            <a:endParaRPr lang="he-IL" sz="1000" b="1" dirty="0">
              <a:solidFill>
                <a:schemeClr val="accent2">
                  <a:lumMod val="50000"/>
                </a:schemeClr>
              </a:solidFill>
              <a:latin typeface="Levenim MT" panose="02010502060101010101" pitchFamily="2" charset="-79"/>
            </a:endParaRPr>
          </a:p>
          <a:p>
            <a:pPr>
              <a:spcAft>
                <a:spcPts val="600"/>
              </a:spcAft>
            </a:pPr>
            <a:endParaRPr lang="he-IL" sz="1000" b="1" dirty="0" smtClean="0">
              <a:solidFill>
                <a:schemeClr val="accent2">
                  <a:lumMod val="50000"/>
                </a:schemeClr>
              </a:solidFill>
              <a:latin typeface="Levenim MT" panose="02010502060101010101" pitchFamily="2" charset="-79"/>
            </a:endParaRPr>
          </a:p>
          <a:p>
            <a:pPr>
              <a:spcAft>
                <a:spcPts val="600"/>
              </a:spcAft>
            </a:pPr>
            <a:endParaRPr lang="he-IL" sz="1000" b="1" dirty="0">
              <a:solidFill>
                <a:schemeClr val="accent2">
                  <a:lumMod val="50000"/>
                </a:schemeClr>
              </a:solidFill>
              <a:latin typeface="Levenim MT" panose="02010502060101010101" pitchFamily="2" charset="-79"/>
            </a:endParaRPr>
          </a:p>
          <a:p>
            <a:pPr>
              <a:spcAft>
                <a:spcPts val="600"/>
              </a:spcAft>
            </a:pPr>
            <a:endParaRPr lang="he-IL" sz="1000" b="1" dirty="0">
              <a:solidFill>
                <a:schemeClr val="accent2">
                  <a:lumMod val="50000"/>
                </a:schemeClr>
              </a:solidFill>
              <a:latin typeface="Levenim MT" panose="02010502060101010101" pitchFamily="2" charset="-79"/>
            </a:endParaRPr>
          </a:p>
          <a:p>
            <a:pPr>
              <a:spcAft>
                <a:spcPts val="600"/>
              </a:spcAft>
            </a:pPr>
            <a:r>
              <a:rPr lang="he-IL" sz="900" dirty="0">
                <a:solidFill>
                  <a:schemeClr val="accent2">
                    <a:lumMod val="50000"/>
                  </a:schemeClr>
                </a:solidFill>
              </a:rPr>
              <a:t> </a:t>
            </a:r>
            <a:r>
              <a:rPr lang="he-IL" sz="1000" dirty="0">
                <a:solidFill>
                  <a:schemeClr val="accent2">
                    <a:lumMod val="50000"/>
                  </a:schemeClr>
                </a:solidFill>
              </a:rPr>
              <a:t> </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954" y="5240050"/>
            <a:ext cx="1845832" cy="1266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081" y="5240049"/>
            <a:ext cx="1860614" cy="1277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12473</TotalTime>
  <Words>503</Words>
  <Application>Microsoft Office PowerPoint</Application>
  <PresentationFormat>A4 Paper (210x297 mm)</PresentationFormat>
  <Paragraphs>71</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ראש השנה- רפלקציה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אפרת אינדיג</cp:lastModifiedBy>
  <cp:revision>150</cp:revision>
  <cp:lastPrinted>2016-01-02T09:56:53Z</cp:lastPrinted>
  <dcterms:created xsi:type="dcterms:W3CDTF">2016-01-01T12:13:36Z</dcterms:created>
  <dcterms:modified xsi:type="dcterms:W3CDTF">2017-09-17T06:00:47Z</dcterms:modified>
</cp:coreProperties>
</file>