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5E4D36"/>
    <a:srgbClr val="C9C0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24" d="100"/>
          <a:sy n="124" d="100"/>
        </p:scale>
        <p:origin x="-168" y="2088"/>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cxnSp>
        <p:nvCxnSpPr>
          <p:cNvPr id="6" name="מחבר ישר 5"/>
          <p:cNvCxnSpPr/>
          <p:nvPr userDrawn="1"/>
        </p:nvCxnSpPr>
        <p:spPr>
          <a:xfrm flipH="1">
            <a:off x="433388" y="876300"/>
            <a:ext cx="6113462"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7" name="מחבר ישר 6"/>
          <p:cNvCxnSpPr/>
          <p:nvPr/>
        </p:nvCxnSpPr>
        <p:spPr>
          <a:xfrm flipH="1">
            <a:off x="6527800"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8" name="מחבר ישר 7"/>
          <p:cNvCxnSpPr/>
          <p:nvPr/>
        </p:nvCxnSpPr>
        <p:spPr>
          <a:xfrm flipH="1">
            <a:off x="4481513"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2435225"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0" name="תמונה 5"/>
          <p:cNvPicPr>
            <a:picLocks noChangeAspect="1"/>
          </p:cNvPicPr>
          <p:nvPr userDrawn="1"/>
        </p:nvPicPr>
        <p:blipFill>
          <a:blip r:embed="rId2" cstate="print"/>
          <a:srcRect/>
          <a:stretch>
            <a:fillRect/>
          </a:stretch>
        </p:blipFill>
        <p:spPr bwMode="auto">
          <a:xfrm>
            <a:off x="7723188" y="5988050"/>
            <a:ext cx="1822450" cy="782638"/>
          </a:xfrm>
          <a:prstGeom prst="rect">
            <a:avLst/>
          </a:prstGeom>
          <a:noFill/>
          <a:ln w="9525">
            <a:noFill/>
            <a:miter lim="800000"/>
            <a:headEnd/>
            <a:tailEnd/>
          </a:ln>
        </p:spPr>
      </p:pic>
      <p:pic>
        <p:nvPicPr>
          <p:cNvPr id="11" name="תמונה 6"/>
          <p:cNvPicPr>
            <a:picLocks noChangeAspect="1"/>
          </p:cNvPicPr>
          <p:nvPr userDrawn="1"/>
        </p:nvPicPr>
        <p:blipFill>
          <a:blip r:embed="rId3" cstate="print"/>
          <a:srcRect/>
          <a:stretch>
            <a:fillRect/>
          </a:stretch>
        </p:blipFill>
        <p:spPr bwMode="auto">
          <a:xfrm>
            <a:off x="438150" y="193675"/>
            <a:ext cx="1533525" cy="696913"/>
          </a:xfrm>
          <a:prstGeom prst="rect">
            <a:avLst/>
          </a:prstGeom>
          <a:noFill/>
          <a:ln w="9525">
            <a:noFill/>
            <a:miter lim="800000"/>
            <a:headEnd/>
            <a:tailEnd/>
          </a:ln>
        </p:spPr>
      </p:pic>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pPr lvl="0"/>
            <a:endParaRPr lang="he-IL" noProof="0"/>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pPr lvl="0"/>
            <a:endParaRPr lang="he-IL" noProof="0"/>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pPr lvl="0"/>
            <a:endParaRPr lang="he-IL"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cxnSp>
        <p:nvCxnSpPr>
          <p:cNvPr id="3" name="מחבר ישר 2"/>
          <p:cNvCxnSpPr/>
          <p:nvPr userDrawn="1"/>
        </p:nvCxnSpPr>
        <p:spPr>
          <a:xfrm flipH="1">
            <a:off x="433388" y="876300"/>
            <a:ext cx="9034462"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4" name="תמונה 2"/>
          <p:cNvPicPr>
            <a:picLocks noChangeAspect="1"/>
          </p:cNvPicPr>
          <p:nvPr userDrawn="1"/>
        </p:nvPicPr>
        <p:blipFill>
          <a:blip r:embed="rId2" cstate="print"/>
          <a:srcRect/>
          <a:stretch>
            <a:fillRect/>
          </a:stretch>
        </p:blipFill>
        <p:spPr bwMode="auto">
          <a:xfrm>
            <a:off x="438150" y="193675"/>
            <a:ext cx="1533525" cy="696913"/>
          </a:xfrm>
          <a:prstGeom prst="rect">
            <a:avLst/>
          </a:prstGeom>
          <a:noFill/>
          <a:ln w="9525">
            <a:noFill/>
            <a:miter lim="800000"/>
            <a:headEnd/>
            <a:tailEnd/>
          </a:ln>
        </p:spPr>
      </p:pic>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6" r:id="rId1"/>
    <p:sldLayoutId id="2147483697" r:id="rId2"/>
    <p:sldLayoutId id="2147483695" r:id="rId3"/>
  </p:sldLayoutIdLst>
  <p:timing>
    <p:tnLst>
      <p:par>
        <p:cTn id="1" dur="indefinite" restart="never" nodeType="tmRoot"/>
      </p:par>
    </p:tnLst>
  </p:timing>
  <p:txStyles>
    <p:titleStyle>
      <a:lvl1pPr algn="l" rtl="1" eaLnBrk="0" fontAlgn="base" hangingPunct="0">
        <a:lnSpc>
          <a:spcPct val="90000"/>
        </a:lnSpc>
        <a:spcBef>
          <a:spcPct val="0"/>
        </a:spcBef>
        <a:spcAft>
          <a:spcPct val="0"/>
        </a:spcAft>
        <a:defRPr sz="4400" kern="1200">
          <a:solidFill>
            <a:schemeClr val="tx1"/>
          </a:solidFill>
          <a:latin typeface="+mj-lt"/>
          <a:ea typeface="+mj-ea"/>
          <a:cs typeface="+mj-cs"/>
        </a:defRPr>
      </a:lvl1pPr>
      <a:lvl2pPr algn="l" rtl="1" eaLnBrk="0" fontAlgn="base" hangingPunct="0">
        <a:lnSpc>
          <a:spcPct val="90000"/>
        </a:lnSpc>
        <a:spcBef>
          <a:spcPct val="0"/>
        </a:spcBef>
        <a:spcAft>
          <a:spcPct val="0"/>
        </a:spcAft>
        <a:defRPr sz="4400">
          <a:solidFill>
            <a:schemeClr val="tx1"/>
          </a:solidFill>
          <a:latin typeface="Calibri Light"/>
          <a:cs typeface="Times New Roman" pitchFamily="18" charset="0"/>
        </a:defRPr>
      </a:lvl2pPr>
      <a:lvl3pPr algn="l" rtl="1" eaLnBrk="0" fontAlgn="base" hangingPunct="0">
        <a:lnSpc>
          <a:spcPct val="90000"/>
        </a:lnSpc>
        <a:spcBef>
          <a:spcPct val="0"/>
        </a:spcBef>
        <a:spcAft>
          <a:spcPct val="0"/>
        </a:spcAft>
        <a:defRPr sz="4400">
          <a:solidFill>
            <a:schemeClr val="tx1"/>
          </a:solidFill>
          <a:latin typeface="Calibri Light"/>
          <a:cs typeface="Times New Roman" pitchFamily="18" charset="0"/>
        </a:defRPr>
      </a:lvl3pPr>
      <a:lvl4pPr algn="l" rtl="1" eaLnBrk="0" fontAlgn="base" hangingPunct="0">
        <a:lnSpc>
          <a:spcPct val="90000"/>
        </a:lnSpc>
        <a:spcBef>
          <a:spcPct val="0"/>
        </a:spcBef>
        <a:spcAft>
          <a:spcPct val="0"/>
        </a:spcAft>
        <a:defRPr sz="4400">
          <a:solidFill>
            <a:schemeClr val="tx1"/>
          </a:solidFill>
          <a:latin typeface="Calibri Light"/>
          <a:cs typeface="Times New Roman" pitchFamily="18" charset="0"/>
        </a:defRPr>
      </a:lvl4pPr>
      <a:lvl5pPr algn="l" rtl="1" eaLnBrk="0" fontAlgn="base" hangingPunct="0">
        <a:lnSpc>
          <a:spcPct val="90000"/>
        </a:lnSpc>
        <a:spcBef>
          <a:spcPct val="0"/>
        </a:spcBef>
        <a:spcAft>
          <a:spcPct val="0"/>
        </a:spcAft>
        <a:defRPr sz="4400">
          <a:solidFill>
            <a:schemeClr val="tx1"/>
          </a:solidFill>
          <a:latin typeface="Calibri Light"/>
          <a:cs typeface="Times New Roman" pitchFamily="18" charset="0"/>
        </a:defRPr>
      </a:lvl5pPr>
      <a:lvl6pPr marL="457200" algn="l" rtl="1" fontAlgn="base">
        <a:lnSpc>
          <a:spcPct val="90000"/>
        </a:lnSpc>
        <a:spcBef>
          <a:spcPct val="0"/>
        </a:spcBef>
        <a:spcAft>
          <a:spcPct val="0"/>
        </a:spcAft>
        <a:defRPr sz="4400">
          <a:solidFill>
            <a:schemeClr val="tx1"/>
          </a:solidFill>
          <a:latin typeface="Calibri Light"/>
          <a:cs typeface="Times New Roman" pitchFamily="18" charset="0"/>
        </a:defRPr>
      </a:lvl6pPr>
      <a:lvl7pPr marL="914400" algn="l" rtl="1" fontAlgn="base">
        <a:lnSpc>
          <a:spcPct val="90000"/>
        </a:lnSpc>
        <a:spcBef>
          <a:spcPct val="0"/>
        </a:spcBef>
        <a:spcAft>
          <a:spcPct val="0"/>
        </a:spcAft>
        <a:defRPr sz="4400">
          <a:solidFill>
            <a:schemeClr val="tx1"/>
          </a:solidFill>
          <a:latin typeface="Calibri Light"/>
          <a:cs typeface="Times New Roman" pitchFamily="18" charset="0"/>
        </a:defRPr>
      </a:lvl7pPr>
      <a:lvl8pPr marL="1371600" algn="l" rtl="1" fontAlgn="base">
        <a:lnSpc>
          <a:spcPct val="90000"/>
        </a:lnSpc>
        <a:spcBef>
          <a:spcPct val="0"/>
        </a:spcBef>
        <a:spcAft>
          <a:spcPct val="0"/>
        </a:spcAft>
        <a:defRPr sz="4400">
          <a:solidFill>
            <a:schemeClr val="tx1"/>
          </a:solidFill>
          <a:latin typeface="Calibri Light"/>
          <a:cs typeface="Times New Roman" pitchFamily="18" charset="0"/>
        </a:defRPr>
      </a:lvl8pPr>
      <a:lvl9pPr marL="1828800" algn="l" rtl="1" fontAlgn="base">
        <a:lnSpc>
          <a:spcPct val="90000"/>
        </a:lnSpc>
        <a:spcBef>
          <a:spcPct val="0"/>
        </a:spcBef>
        <a:spcAft>
          <a:spcPct val="0"/>
        </a:spcAft>
        <a:defRPr sz="4400">
          <a:solidFill>
            <a:schemeClr val="tx1"/>
          </a:solidFill>
          <a:latin typeface="Calibri Light"/>
          <a:cs typeface="Times New Roman" pitchFamily="18" charset="0"/>
        </a:defRPr>
      </a:lvl9pPr>
    </p:titleStyle>
    <p:bodyStyle>
      <a:lvl1pPr marL="228600" indent="-228600" algn="r" rtl="1"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r" rtl="1"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r" rtl="1"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r" rtl="1"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r" rtl="1"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4838"/>
            <a:ext cx="7507288" cy="257175"/>
          </a:xfrm>
        </p:spPr>
        <p:txBody>
          <a:bodyPr/>
          <a:lstStyle/>
          <a:p>
            <a:pPr eaLnBrk="1" fontAlgn="auto" hangingPunct="1">
              <a:spcAft>
                <a:spcPts val="0"/>
              </a:spcAft>
              <a:defRPr/>
            </a:pPr>
            <a:r>
              <a:rPr lang="he-IL" smtClean="0">
                <a:cs typeface="+mn-cs"/>
              </a:rPr>
              <a:t>שיעור דו שבועי : קיץ- כליון או פריחה?</a:t>
            </a:r>
            <a:endParaRPr lang="he-IL">
              <a:cs typeface="+mn-cs"/>
            </a:endParaRPr>
          </a:p>
        </p:txBody>
      </p:sp>
      <p:sp>
        <p:nvSpPr>
          <p:cNvPr id="12" name="מלבן 11"/>
          <p:cNvSpPr/>
          <p:nvPr/>
        </p:nvSpPr>
        <p:spPr>
          <a:xfrm>
            <a:off x="6683375" y="860425"/>
            <a:ext cx="2795588" cy="178435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bIns="91440" rtlCol="1"/>
          <a:lstStyle/>
          <a:p>
            <a:pPr fontAlgn="auto">
              <a:spcBef>
                <a:spcPts val="0"/>
              </a:spcBef>
              <a:spcAft>
                <a:spcPts val="600"/>
              </a:spcAft>
              <a:defRPr/>
            </a:pPr>
            <a:r>
              <a:rPr lang="he-IL" sz="900" b="1" dirty="0">
                <a:solidFill>
                  <a:schemeClr val="bg1"/>
                </a:solidFill>
                <a:latin typeface="Levenim MT" panose="02010502060101010101" pitchFamily="2" charset="-79"/>
              </a:rPr>
              <a:t>רקע</a:t>
            </a:r>
          </a:p>
          <a:p>
            <a:pPr fontAlgn="auto">
              <a:spcBef>
                <a:spcPts val="0"/>
              </a:spcBef>
              <a:spcAft>
                <a:spcPts val="600"/>
              </a:spcAft>
              <a:defRPr/>
            </a:pPr>
            <a:r>
              <a:rPr lang="he-IL" sz="900" dirty="0">
                <a:solidFill>
                  <a:schemeClr val="bg1"/>
                </a:solidFill>
                <a:latin typeface="Levenim MT" panose="02010502060101010101" pitchFamily="2" charset="-79"/>
              </a:rPr>
              <a:t>עונת הקיץ מביאה בכנפיה רוחות חדשות של שינוי הבאות לידי ביטוי בכל מערכות הטבע שמסביבנו: השמיים מתבהרים, החום עולה, העצים מבשילים, העשבים קמלים, האדמה מתייבשת ונסדקת, חיות רדומות קמות משנת החורף הארוכה. ועוד שינויים רבים בסביבה.</a:t>
            </a:r>
          </a:p>
          <a:p>
            <a:pPr fontAlgn="auto">
              <a:spcBef>
                <a:spcPts val="0"/>
              </a:spcBef>
              <a:spcAft>
                <a:spcPts val="600"/>
              </a:spcAft>
              <a:defRPr/>
            </a:pPr>
            <a:r>
              <a:rPr lang="he-IL" sz="900" dirty="0">
                <a:solidFill>
                  <a:schemeClr val="bg1"/>
                </a:solidFill>
                <a:latin typeface="Levenim MT" panose="02010502060101010101" pitchFamily="2" charset="-79"/>
              </a:rPr>
              <a:t>בתוך כל אלו נמצא האדם. </a:t>
            </a:r>
          </a:p>
          <a:p>
            <a:pPr fontAlgn="auto">
              <a:spcBef>
                <a:spcPts val="0"/>
              </a:spcBef>
              <a:spcAft>
                <a:spcPts val="600"/>
              </a:spcAft>
              <a:defRPr/>
            </a:pPr>
            <a:r>
              <a:rPr lang="he-IL" sz="900" dirty="0">
                <a:solidFill>
                  <a:schemeClr val="bg1"/>
                </a:solidFill>
                <a:latin typeface="Levenim MT" panose="02010502060101010101" pitchFamily="2" charset="-79"/>
              </a:rPr>
              <a:t>איזה שינוי חווה האדם בעקבות חילופי העונות? </a:t>
            </a:r>
            <a:r>
              <a:rPr lang="en-US" sz="900" dirty="0">
                <a:solidFill>
                  <a:schemeClr val="bg1"/>
                </a:solidFill>
                <a:latin typeface="Levenim MT" panose="02010502060101010101" pitchFamily="2" charset="-79"/>
              </a:rPr>
              <a:t/>
            </a:r>
            <a:br>
              <a:rPr lang="en-US" sz="900" dirty="0">
                <a:solidFill>
                  <a:schemeClr val="bg1"/>
                </a:solidFill>
                <a:latin typeface="Levenim MT" panose="02010502060101010101" pitchFamily="2" charset="-79"/>
              </a:rPr>
            </a:br>
            <a:r>
              <a:rPr lang="he-IL" sz="900" dirty="0">
                <a:solidFill>
                  <a:schemeClr val="bg1"/>
                </a:solidFill>
                <a:latin typeface="Levenim MT" panose="02010502060101010101" pitchFamily="2" charset="-79"/>
              </a:rPr>
              <a:t>ומה יש בתהליך האישי הזה, בו כל אחד מושפע ומגיב באופן שונה לחילופי העונות?</a:t>
            </a:r>
          </a:p>
          <a:p>
            <a:pPr fontAlgn="auto">
              <a:spcBef>
                <a:spcPts val="0"/>
              </a:spcBef>
              <a:spcAft>
                <a:spcPts val="600"/>
              </a:spcAft>
              <a:defRPr/>
            </a:pPr>
            <a:endParaRPr lang="he-IL" sz="900" b="1" dirty="0">
              <a:solidFill>
                <a:schemeClr val="bg1"/>
              </a:solidFill>
              <a:latin typeface="Levenim MT" panose="02010502060101010101" pitchFamily="2" charset="-79"/>
            </a:endParaRPr>
          </a:p>
        </p:txBody>
      </p:sp>
      <p:sp>
        <p:nvSpPr>
          <p:cNvPr id="13" name="מלבן 12"/>
          <p:cNvSpPr/>
          <p:nvPr/>
        </p:nvSpPr>
        <p:spPr>
          <a:xfrm>
            <a:off x="6683375" y="2743200"/>
            <a:ext cx="2795588" cy="271145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bIns="91440" rtlCol="1"/>
          <a:lstStyle/>
          <a:p>
            <a:pPr fontAlgn="auto">
              <a:spcBef>
                <a:spcPts val="0"/>
              </a:spcBef>
              <a:spcAft>
                <a:spcPts val="600"/>
              </a:spcAft>
              <a:defRPr/>
            </a:pPr>
            <a:r>
              <a:rPr lang="he-IL" sz="1000" b="1" dirty="0">
                <a:solidFill>
                  <a:schemeClr val="bg2">
                    <a:lumMod val="25000"/>
                  </a:schemeClr>
                </a:solidFill>
                <a:latin typeface="Levenim MT" panose="02010502060101010101" pitchFamily="2" charset="-79"/>
              </a:rPr>
              <a:t>שאלות לעיון והעמקה</a:t>
            </a:r>
            <a:r>
              <a:rPr lang="he-IL" sz="900" b="1" dirty="0">
                <a:solidFill>
                  <a:schemeClr val="bg2">
                    <a:lumMod val="25000"/>
                  </a:schemeClr>
                </a:solidFill>
                <a:latin typeface="Levenim MT" panose="02010502060101010101" pitchFamily="2" charset="-79"/>
              </a:rPr>
              <a:t>: </a:t>
            </a:r>
          </a:p>
          <a:p>
            <a:pPr marL="228600" indent="-228600" fontAlgn="auto">
              <a:spcBef>
                <a:spcPts val="0"/>
              </a:spcBef>
              <a:spcAft>
                <a:spcPts val="600"/>
              </a:spcAft>
              <a:defRPr/>
            </a:pPr>
            <a:r>
              <a:rPr lang="he-IL" sz="800" b="1" dirty="0">
                <a:solidFill>
                  <a:schemeClr val="bg2">
                    <a:lumMod val="25000"/>
                  </a:schemeClr>
                </a:solidFill>
                <a:latin typeface="Levenim MT" panose="02010502060101010101" pitchFamily="2" charset="-79"/>
              </a:rPr>
              <a:t>1. "יחידי אשב לי על אם הדרך משוקע בחול לוהט"</a:t>
            </a:r>
          </a:p>
          <a:p>
            <a:pPr fontAlgn="auto">
              <a:spcBef>
                <a:spcPts val="0"/>
              </a:spcBef>
              <a:spcAft>
                <a:spcPts val="600"/>
              </a:spcAft>
              <a:defRPr/>
            </a:pPr>
            <a:r>
              <a:rPr lang="he-IL" sz="700" dirty="0">
                <a:solidFill>
                  <a:schemeClr val="bg2">
                    <a:lumMod val="25000"/>
                  </a:schemeClr>
                </a:solidFill>
              </a:rPr>
              <a:t>א.  איזו תמונת קיץ עולה מתוך תיאורו של ביאליק?</a:t>
            </a:r>
            <a:r>
              <a:rPr lang="en-US" sz="700" dirty="0">
                <a:solidFill>
                  <a:schemeClr val="bg2">
                    <a:lumMod val="25000"/>
                  </a:schemeClr>
                </a:solidFill>
              </a:rPr>
              <a:t/>
            </a:r>
            <a:br>
              <a:rPr lang="en-US" sz="700" dirty="0">
                <a:solidFill>
                  <a:schemeClr val="bg2">
                    <a:lumMod val="25000"/>
                  </a:schemeClr>
                </a:solidFill>
              </a:rPr>
            </a:br>
            <a:r>
              <a:rPr lang="he-IL" sz="700" dirty="0">
                <a:solidFill>
                  <a:schemeClr val="bg2">
                    <a:lumMod val="25000"/>
                  </a:schemeClr>
                </a:solidFill>
              </a:rPr>
              <a:t>ב. מה הקשיים אותן מנסה לתאר ביאליק בשירו?</a:t>
            </a:r>
            <a:r>
              <a:rPr lang="en-US" sz="700" dirty="0">
                <a:solidFill>
                  <a:schemeClr val="bg2">
                    <a:lumMod val="25000"/>
                  </a:schemeClr>
                </a:solidFill>
              </a:rPr>
              <a:t/>
            </a:r>
            <a:br>
              <a:rPr lang="en-US" sz="700" dirty="0">
                <a:solidFill>
                  <a:schemeClr val="bg2">
                    <a:lumMod val="25000"/>
                  </a:schemeClr>
                </a:solidFill>
              </a:rPr>
            </a:br>
            <a:r>
              <a:rPr lang="he-IL" sz="700" dirty="0">
                <a:solidFill>
                  <a:schemeClr val="bg2">
                    <a:lumMod val="25000"/>
                  </a:schemeClr>
                </a:solidFill>
              </a:rPr>
              <a:t>ג. אילו קשיים מביא איתו הקיץ בחייכם שלכם?</a:t>
            </a:r>
            <a:r>
              <a:rPr lang="en-US" sz="700" dirty="0">
                <a:solidFill>
                  <a:schemeClr val="bg2">
                    <a:lumMod val="25000"/>
                  </a:schemeClr>
                </a:solidFill>
              </a:rPr>
              <a:t/>
            </a:r>
            <a:br>
              <a:rPr lang="en-US" sz="700" dirty="0">
                <a:solidFill>
                  <a:schemeClr val="bg2">
                    <a:lumMod val="25000"/>
                  </a:schemeClr>
                </a:solidFill>
              </a:rPr>
            </a:br>
            <a:r>
              <a:rPr lang="he-IL" sz="700" dirty="0">
                <a:solidFill>
                  <a:schemeClr val="bg2">
                    <a:lumMod val="25000"/>
                  </a:schemeClr>
                </a:solidFill>
              </a:rPr>
              <a:t>ד. צל! צל! מהו הצל שלכם בחיים? מה מקל על העומס?</a:t>
            </a:r>
          </a:p>
          <a:p>
            <a:pPr fontAlgn="auto">
              <a:spcBef>
                <a:spcPts val="0"/>
              </a:spcBef>
              <a:spcAft>
                <a:spcPts val="600"/>
              </a:spcAft>
              <a:defRPr/>
            </a:pPr>
            <a:endParaRPr lang="he-IL" sz="800" dirty="0">
              <a:solidFill>
                <a:schemeClr val="bg2">
                  <a:lumMod val="25000"/>
                </a:schemeClr>
              </a:solidFill>
            </a:endParaRPr>
          </a:p>
          <a:p>
            <a:pPr fontAlgn="auto">
              <a:spcBef>
                <a:spcPts val="0"/>
              </a:spcBef>
              <a:spcAft>
                <a:spcPts val="600"/>
              </a:spcAft>
              <a:defRPr/>
            </a:pPr>
            <a:r>
              <a:rPr lang="he-IL" sz="800" b="1" dirty="0">
                <a:solidFill>
                  <a:schemeClr val="bg2">
                    <a:lumMod val="25000"/>
                  </a:schemeClr>
                </a:solidFill>
              </a:rPr>
              <a:t>2. "בימי הקיץ עומדים דשנים ורעננים"</a:t>
            </a:r>
          </a:p>
          <a:p>
            <a:pPr fontAlgn="auto">
              <a:spcBef>
                <a:spcPts val="0"/>
              </a:spcBef>
              <a:spcAft>
                <a:spcPts val="600"/>
              </a:spcAft>
              <a:defRPr/>
            </a:pPr>
            <a:r>
              <a:rPr lang="he-IL" sz="800" dirty="0">
                <a:solidFill>
                  <a:schemeClr val="bg2">
                    <a:lumMod val="25000"/>
                  </a:schemeClr>
                </a:solidFill>
              </a:rPr>
              <a:t>א.  מה חשיבותו של הקיץ בחיי האדם לפי רבי אליהו הכהן?</a:t>
            </a:r>
            <a:r>
              <a:rPr lang="en-US" sz="800" dirty="0">
                <a:solidFill>
                  <a:schemeClr val="bg2">
                    <a:lumMod val="25000"/>
                  </a:schemeClr>
                </a:solidFill>
              </a:rPr>
              <a:t/>
            </a:r>
            <a:br>
              <a:rPr lang="en-US" sz="800" dirty="0">
                <a:solidFill>
                  <a:schemeClr val="bg2">
                    <a:lumMod val="25000"/>
                  </a:schemeClr>
                </a:solidFill>
              </a:rPr>
            </a:br>
            <a:r>
              <a:rPr lang="he-IL" sz="800" dirty="0">
                <a:solidFill>
                  <a:schemeClr val="bg2">
                    <a:lumMod val="25000"/>
                  </a:schemeClr>
                </a:solidFill>
              </a:rPr>
              <a:t>ב</a:t>
            </a:r>
            <a:r>
              <a:rPr lang="en-US" sz="800" dirty="0">
                <a:solidFill>
                  <a:schemeClr val="bg2">
                    <a:lumMod val="25000"/>
                  </a:schemeClr>
                </a:solidFill>
              </a:rPr>
              <a:t> </a:t>
            </a:r>
            <a:r>
              <a:rPr lang="he-IL" sz="800" dirty="0">
                <a:solidFill>
                  <a:schemeClr val="bg2">
                    <a:lumMod val="25000"/>
                  </a:schemeClr>
                </a:solidFill>
              </a:rPr>
              <a:t>. אילו פירות אישיים/מקצועיים אנו זוכים לקטוף הקיץ הזה?</a:t>
            </a:r>
          </a:p>
          <a:p>
            <a:pPr fontAlgn="auto">
              <a:spcBef>
                <a:spcPts val="0"/>
              </a:spcBef>
              <a:spcAft>
                <a:spcPts val="600"/>
              </a:spcAft>
              <a:defRPr/>
            </a:pPr>
            <a:endParaRPr lang="he-IL" sz="800" dirty="0">
              <a:solidFill>
                <a:schemeClr val="bg2">
                  <a:lumMod val="25000"/>
                </a:schemeClr>
              </a:solidFill>
            </a:endParaRPr>
          </a:p>
          <a:p>
            <a:pPr fontAlgn="auto">
              <a:spcBef>
                <a:spcPts val="0"/>
              </a:spcBef>
              <a:spcAft>
                <a:spcPts val="600"/>
              </a:spcAft>
              <a:defRPr/>
            </a:pPr>
            <a:r>
              <a:rPr lang="he-IL" sz="800" b="1" dirty="0">
                <a:solidFill>
                  <a:schemeClr val="bg2">
                    <a:lumMod val="25000"/>
                  </a:schemeClr>
                </a:solidFill>
              </a:rPr>
              <a:t>3. "אז מהו הקיץ שבא להיות"?</a:t>
            </a:r>
          </a:p>
          <a:p>
            <a:pPr fontAlgn="auto">
              <a:spcBef>
                <a:spcPts val="0"/>
              </a:spcBef>
              <a:spcAft>
                <a:spcPts val="0"/>
              </a:spcAft>
              <a:defRPr/>
            </a:pPr>
            <a:r>
              <a:rPr lang="he-IL" sz="800" dirty="0">
                <a:solidFill>
                  <a:schemeClr val="bg2">
                    <a:lumMod val="25000"/>
                  </a:schemeClr>
                </a:solidFill>
              </a:rPr>
              <a:t>א.  אילו </a:t>
            </a:r>
            <a:r>
              <a:rPr lang="he-IL" sz="800" dirty="0" err="1">
                <a:solidFill>
                  <a:schemeClr val="bg2">
                    <a:lumMod val="25000"/>
                  </a:schemeClr>
                </a:solidFill>
              </a:rPr>
              <a:t>זכרונות</a:t>
            </a:r>
            <a:r>
              <a:rPr lang="he-IL" sz="800" dirty="0">
                <a:solidFill>
                  <a:schemeClr val="bg2">
                    <a:lumMod val="25000"/>
                  </a:schemeClr>
                </a:solidFill>
              </a:rPr>
              <a:t> מהעבר מעורר בכם הקיץ?</a:t>
            </a:r>
            <a:r>
              <a:rPr lang="en-US" sz="800" dirty="0">
                <a:solidFill>
                  <a:schemeClr val="bg2">
                    <a:lumMod val="25000"/>
                  </a:schemeClr>
                </a:solidFill>
              </a:rPr>
              <a:t/>
            </a:r>
            <a:br>
              <a:rPr lang="en-US" sz="800" dirty="0">
                <a:solidFill>
                  <a:schemeClr val="bg2">
                    <a:lumMod val="25000"/>
                  </a:schemeClr>
                </a:solidFill>
              </a:rPr>
            </a:br>
            <a:r>
              <a:rPr lang="he-IL" sz="800" dirty="0">
                <a:solidFill>
                  <a:schemeClr val="bg2">
                    <a:lumMod val="25000"/>
                  </a:schemeClr>
                </a:solidFill>
              </a:rPr>
              <a:t>ב. אילו </a:t>
            </a:r>
            <a:r>
              <a:rPr lang="he-IL" sz="800" dirty="0" err="1">
                <a:solidFill>
                  <a:schemeClr val="bg2">
                    <a:lumMod val="25000"/>
                  </a:schemeClr>
                </a:solidFill>
              </a:rPr>
              <a:t>ערגונות</a:t>
            </a:r>
            <a:r>
              <a:rPr lang="he-IL" sz="800" dirty="0">
                <a:solidFill>
                  <a:schemeClr val="bg2">
                    <a:lumMod val="25000"/>
                  </a:schemeClr>
                </a:solidFill>
              </a:rPr>
              <a:t> ('רצונות') מעורר בכם הקיץ הזה? מה </a:t>
            </a:r>
            <a:r>
              <a:rPr lang="he-IL" sz="800">
                <a:solidFill>
                  <a:schemeClr val="bg2">
                    <a:lumMod val="25000"/>
                  </a:schemeClr>
                </a:solidFill>
              </a:rPr>
              <a:t>בפתחו?</a:t>
            </a:r>
            <a:endParaRPr lang="he-IL" sz="800" dirty="0">
              <a:solidFill>
                <a:schemeClr val="bg2">
                  <a:lumMod val="25000"/>
                </a:schemeClr>
              </a:solidFill>
            </a:endParaRPr>
          </a:p>
        </p:txBody>
      </p:sp>
      <p:sp>
        <p:nvSpPr>
          <p:cNvPr id="14" name="מלבן 13"/>
          <p:cNvSpPr/>
          <p:nvPr/>
        </p:nvSpPr>
        <p:spPr>
          <a:xfrm>
            <a:off x="4513263" y="1006475"/>
            <a:ext cx="2027237" cy="560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lstStyle/>
          <a:p>
            <a:pPr algn="just" fontAlgn="auto">
              <a:spcBef>
                <a:spcPts val="0"/>
              </a:spcBef>
              <a:spcAft>
                <a:spcPts val="600"/>
              </a:spcAft>
              <a:defRPr/>
            </a:pPr>
            <a:r>
              <a:rPr lang="he-IL" sz="1050" b="1" dirty="0">
                <a:solidFill>
                  <a:schemeClr val="accent4">
                    <a:lumMod val="50000"/>
                  </a:schemeClr>
                </a:solidFill>
                <a:latin typeface="Levenim MT" panose="02010502060101010101" pitchFamily="2" charset="-79"/>
              </a:rPr>
              <a:t>א. חיים נחמן ביאליק</a:t>
            </a:r>
          </a:p>
          <a:p>
            <a:pPr fontAlgn="auto">
              <a:spcBef>
                <a:spcPts val="0"/>
              </a:spcBef>
              <a:spcAft>
                <a:spcPts val="600"/>
              </a:spcAft>
              <a:defRPr/>
            </a:pPr>
            <a:r>
              <a:rPr lang="he-IL" sz="1050" dirty="0">
                <a:solidFill>
                  <a:schemeClr val="accent4">
                    <a:lumMod val="50000"/>
                  </a:schemeClr>
                </a:solidFill>
              </a:rPr>
              <a:t>צָהֳרַיִם</a:t>
            </a:r>
            <a:r>
              <a:rPr lang="en-US" sz="1050" dirty="0">
                <a:solidFill>
                  <a:schemeClr val="accent4">
                    <a:lumMod val="50000"/>
                  </a:schemeClr>
                </a:solidFill>
              </a:rPr>
              <a:t>.  </a:t>
            </a:r>
            <a:r>
              <a:rPr lang="he-IL" sz="1050" dirty="0">
                <a:solidFill>
                  <a:schemeClr val="accent4">
                    <a:lumMod val="50000"/>
                  </a:schemeClr>
                </a:solidFill>
              </a:rPr>
              <a:t>חרבוני קיץ.  עז האור מנשוא ולא יכיל היום את זָהֳרוֹ.  יחידי אשב לי על אם הדרך משוקע בחול לוהט ועיני אל היער.  אפס כְּתֵפוֹ </a:t>
            </a:r>
            <a:r>
              <a:rPr lang="he-IL" sz="1050" dirty="0" err="1">
                <a:solidFill>
                  <a:schemeClr val="accent4">
                    <a:lumMod val="50000"/>
                  </a:schemeClr>
                </a:solidFill>
              </a:rPr>
              <a:t>האחת</a:t>
            </a:r>
            <a:r>
              <a:rPr lang="he-IL" sz="1050" dirty="0">
                <a:solidFill>
                  <a:schemeClr val="accent4">
                    <a:lumMod val="50000"/>
                  </a:schemeClr>
                </a:solidFill>
              </a:rPr>
              <a:t> אראה, חודה של קרן-</a:t>
            </a:r>
            <a:r>
              <a:rPr lang="he-IL" sz="1050" dirty="0" err="1">
                <a:solidFill>
                  <a:schemeClr val="accent4">
                    <a:lumMod val="50000"/>
                  </a:schemeClr>
                </a:solidFill>
              </a:rPr>
              <a:t>זוית</a:t>
            </a:r>
            <a:r>
              <a:rPr lang="he-IL" sz="1050" dirty="0">
                <a:solidFill>
                  <a:schemeClr val="accent4">
                    <a:lumMod val="50000"/>
                  </a:schemeClr>
                </a:solidFill>
              </a:rPr>
              <a:t> אחת הנשענת לכפר, וכֻלּוֹ </a:t>
            </a:r>
            <a:r>
              <a:rPr lang="he-IL" sz="1050" dirty="0" err="1">
                <a:solidFill>
                  <a:schemeClr val="accent4">
                    <a:lumMod val="50000"/>
                  </a:schemeClr>
                </a:solidFill>
              </a:rPr>
              <a:t>לא</a:t>
            </a:r>
            <a:r>
              <a:rPr lang="he-IL" sz="1050" dirty="0">
                <a:solidFill>
                  <a:schemeClr val="accent4">
                    <a:lumMod val="50000"/>
                  </a:schemeClr>
                </a:solidFill>
              </a:rPr>
              <a:t> אראה.  יושב אני מנגד לו ותוהה.  כתמול שלשום יָחוּד </a:t>
            </a:r>
            <a:r>
              <a:rPr lang="he-IL" sz="1050" dirty="0" err="1">
                <a:solidFill>
                  <a:schemeClr val="accent4">
                    <a:lumMod val="50000"/>
                  </a:schemeClr>
                </a:solidFill>
              </a:rPr>
              <a:t>לי</a:t>
            </a:r>
            <a:r>
              <a:rPr lang="he-IL" sz="1050" dirty="0">
                <a:solidFill>
                  <a:schemeClr val="accent4">
                    <a:lumMod val="50000"/>
                  </a:schemeClr>
                </a:solidFill>
              </a:rPr>
              <a:t> מרחוק את חידתו האפֵלה, וַאני קטן וּבַעַר </a:t>
            </a:r>
            <a:r>
              <a:rPr lang="he-IL" sz="1050" dirty="0" err="1">
                <a:solidFill>
                  <a:schemeClr val="accent4">
                    <a:lumMod val="50000"/>
                  </a:schemeClr>
                </a:solidFill>
              </a:rPr>
              <a:t>ולא</a:t>
            </a:r>
            <a:r>
              <a:rPr lang="he-IL" sz="1050" dirty="0">
                <a:solidFill>
                  <a:schemeClr val="accent4">
                    <a:lumMod val="50000"/>
                  </a:schemeClr>
                </a:solidFill>
              </a:rPr>
              <a:t> אבין לו. מסביב אין איש.  שרב וּדממה.  ריח אבק יבש נודף.  האבנים בשדה קלויות אש וּגדרות כתנור נכמרו.  אילנות ושׂיחים נלאו מֵאֱרוֹג תחתם את קורי צלליהם.  אזלת כל יד וקצרה כל רוּח.  שׂדות וּמגרשות נִחָרִ</a:t>
            </a:r>
            <a:r>
              <a:rPr lang="he-IL" sz="1050" dirty="0" err="1">
                <a:solidFill>
                  <a:schemeClr val="accent4">
                    <a:lumMod val="50000"/>
                  </a:schemeClr>
                </a:solidFill>
              </a:rPr>
              <a:t>ים מנשמים</a:t>
            </a:r>
            <a:r>
              <a:rPr lang="he-IL" sz="1050" dirty="0">
                <a:solidFill>
                  <a:schemeClr val="accent4">
                    <a:lumMod val="50000"/>
                  </a:schemeClr>
                </a:solidFill>
              </a:rPr>
              <a:t> בתמצית לֵחָ</a:t>
            </a:r>
            <a:r>
              <a:rPr lang="he-IL" sz="1050" dirty="0" err="1">
                <a:solidFill>
                  <a:schemeClr val="accent4">
                    <a:lumMod val="50000"/>
                  </a:schemeClr>
                </a:solidFill>
              </a:rPr>
              <a:t>ם </a:t>
            </a:r>
            <a:r>
              <a:rPr lang="he-IL" sz="1050" dirty="0">
                <a:solidFill>
                  <a:schemeClr val="accent4">
                    <a:lumMod val="50000"/>
                  </a:schemeClr>
                </a:solidFill>
              </a:rPr>
              <a:t>ונראים כַּעֲשֵׁנִים וּמרטטים.  כלבי הפקר </a:t>
            </a:r>
            <a:r>
              <a:rPr lang="he-IL" sz="1050" dirty="0" err="1">
                <a:solidFill>
                  <a:schemeClr val="accent4">
                    <a:lumMod val="50000"/>
                  </a:schemeClr>
                </a:solidFill>
              </a:rPr>
              <a:t>נבוכי</a:t>
            </a:r>
            <a:r>
              <a:rPr lang="he-IL" sz="1050" dirty="0">
                <a:solidFill>
                  <a:schemeClr val="accent4">
                    <a:lumMod val="50000"/>
                  </a:schemeClr>
                </a:solidFill>
              </a:rPr>
              <a:t> עין ושפלי זנב </a:t>
            </a:r>
            <a:r>
              <a:rPr lang="he-IL" sz="1050" dirty="0" err="1">
                <a:solidFill>
                  <a:schemeClr val="accent4">
                    <a:lumMod val="50000"/>
                  </a:schemeClr>
                </a:solidFill>
              </a:rPr>
              <a:t>נהלכים</a:t>
            </a:r>
            <a:r>
              <a:rPr lang="he-IL" sz="1050" dirty="0">
                <a:solidFill>
                  <a:schemeClr val="accent4">
                    <a:lumMod val="50000"/>
                  </a:schemeClr>
                </a:solidFill>
              </a:rPr>
              <a:t> בצללים, בטנם מַפּוּח מהיר וּלשונם שותת.  צל, </a:t>
            </a:r>
            <a:r>
              <a:rPr lang="he-IL" sz="1050" dirty="0" err="1">
                <a:solidFill>
                  <a:schemeClr val="accent4">
                    <a:lumMod val="50000"/>
                  </a:schemeClr>
                </a:solidFill>
              </a:rPr>
              <a:t>צל</a:t>
            </a:r>
            <a:r>
              <a:rPr lang="he-IL" sz="1050" dirty="0">
                <a:solidFill>
                  <a:schemeClr val="accent4">
                    <a:lumMod val="50000"/>
                  </a:schemeClr>
                </a:solidFill>
              </a:rPr>
              <a:t>!  מי </a:t>
            </a:r>
            <a:r>
              <a:rPr lang="he-IL" sz="1050" dirty="0" err="1">
                <a:solidFill>
                  <a:schemeClr val="accent4">
                    <a:lumMod val="50000"/>
                  </a:schemeClr>
                </a:solidFill>
              </a:rPr>
              <a:t>יִת</a:t>
            </a:r>
            <a:r>
              <a:rPr lang="he-IL" sz="1050" dirty="0">
                <a:solidFill>
                  <a:schemeClr val="accent4">
                    <a:lumMod val="50000"/>
                  </a:schemeClr>
                </a:solidFill>
              </a:rPr>
              <a:t>ֵּ</a:t>
            </a:r>
            <a:r>
              <a:rPr lang="he-IL" sz="1050" dirty="0" err="1">
                <a:solidFill>
                  <a:schemeClr val="accent4">
                    <a:lumMod val="50000"/>
                  </a:schemeClr>
                </a:solidFill>
              </a:rPr>
              <a:t>ן </a:t>
            </a:r>
            <a:r>
              <a:rPr lang="he-IL" sz="1050" dirty="0">
                <a:solidFill>
                  <a:schemeClr val="accent4">
                    <a:lumMod val="50000"/>
                  </a:schemeClr>
                </a:solidFill>
              </a:rPr>
              <a:t>מעט צל. </a:t>
            </a:r>
          </a:p>
          <a:p>
            <a:pPr algn="just" fontAlgn="auto">
              <a:spcBef>
                <a:spcPts val="0"/>
              </a:spcBef>
              <a:spcAft>
                <a:spcPts val="600"/>
              </a:spcAft>
              <a:defRPr/>
            </a:pPr>
            <a:endParaRPr lang="he-IL" sz="1050" dirty="0">
              <a:solidFill>
                <a:schemeClr val="accent4">
                  <a:lumMod val="50000"/>
                </a:schemeClr>
              </a:solidFill>
            </a:endParaRPr>
          </a:p>
          <a:p>
            <a:pPr algn="just" fontAlgn="auto">
              <a:spcBef>
                <a:spcPts val="0"/>
              </a:spcBef>
              <a:spcAft>
                <a:spcPts val="600"/>
              </a:spcAft>
              <a:defRPr/>
            </a:pPr>
            <a:r>
              <a:rPr lang="he-IL" sz="1050" i="1" dirty="0">
                <a:solidFill>
                  <a:schemeClr val="accent4">
                    <a:lumMod val="50000"/>
                  </a:schemeClr>
                </a:solidFill>
              </a:rPr>
              <a:t>מתוך: ספיח</a:t>
            </a:r>
            <a:endParaRPr lang="en-US" sz="1050" i="1" dirty="0">
              <a:solidFill>
                <a:schemeClr val="accent4">
                  <a:lumMod val="50000"/>
                </a:schemeClr>
              </a:solidFill>
            </a:endParaRPr>
          </a:p>
          <a:p>
            <a:pPr algn="just" fontAlgn="auto">
              <a:spcBef>
                <a:spcPts val="0"/>
              </a:spcBef>
              <a:spcAft>
                <a:spcPts val="60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a:p>
            <a:pPr algn="just" fontAlgn="auto">
              <a:lnSpc>
                <a:spcPts val="1000"/>
              </a:lnSpc>
              <a:spcBef>
                <a:spcPts val="0"/>
              </a:spcBef>
              <a:spcAft>
                <a:spcPts val="0"/>
              </a:spcAft>
              <a:defRPr/>
            </a:pPr>
            <a:endParaRPr lang="he-IL" sz="1050" i="1" dirty="0">
              <a:solidFill>
                <a:schemeClr val="accent4">
                  <a:lumMod val="50000"/>
                </a:schemeClr>
              </a:solidFill>
              <a:latin typeface="Levenim MT" panose="02010502060101010101" pitchFamily="2" charset="-79"/>
            </a:endParaRPr>
          </a:p>
        </p:txBody>
      </p:sp>
      <p:sp>
        <p:nvSpPr>
          <p:cNvPr id="16" name="מלבן 15"/>
          <p:cNvSpPr/>
          <p:nvPr/>
        </p:nvSpPr>
        <p:spPr>
          <a:xfrm>
            <a:off x="422275" y="990600"/>
            <a:ext cx="2025650" cy="5678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lstStyle/>
          <a:p>
            <a:pPr fontAlgn="auto">
              <a:spcBef>
                <a:spcPts val="0"/>
              </a:spcBef>
              <a:spcAft>
                <a:spcPts val="0"/>
              </a:spcAft>
              <a:defRPr/>
            </a:pPr>
            <a:r>
              <a:rPr lang="he-IL" sz="1000" b="1" dirty="0">
                <a:solidFill>
                  <a:schemeClr val="accent4">
                    <a:lumMod val="50000"/>
                  </a:schemeClr>
                </a:solidFill>
              </a:rPr>
              <a:t>ג. מאיר אריאל</a:t>
            </a:r>
            <a:endParaRPr lang="he-IL" sz="1000" dirty="0">
              <a:solidFill>
                <a:schemeClr val="accent4">
                  <a:lumMod val="50000"/>
                </a:schemeClr>
              </a:solidFill>
            </a:endParaRPr>
          </a:p>
          <a:p>
            <a:pPr fontAlgn="auto">
              <a:spcBef>
                <a:spcPts val="0"/>
              </a:spcBef>
              <a:spcAft>
                <a:spcPts val="0"/>
              </a:spcAft>
              <a:defRPr/>
            </a:pPr>
            <a:endParaRPr lang="he-IL" sz="700" dirty="0">
              <a:solidFill>
                <a:schemeClr val="accent4">
                  <a:lumMod val="50000"/>
                </a:schemeClr>
              </a:solidFill>
            </a:endParaRPr>
          </a:p>
          <a:p>
            <a:pPr fontAlgn="auto">
              <a:spcBef>
                <a:spcPts val="0"/>
              </a:spcBef>
              <a:spcAft>
                <a:spcPts val="0"/>
              </a:spcAft>
              <a:defRPr/>
            </a:pPr>
            <a:r>
              <a:rPr lang="he-IL" sz="700" dirty="0">
                <a:solidFill>
                  <a:schemeClr val="accent4">
                    <a:lumMod val="50000"/>
                  </a:schemeClr>
                </a:solidFill>
              </a:rPr>
              <a:t>זרעי קיץ</a:t>
            </a:r>
            <a:r>
              <a:rPr lang="en-US" sz="700" dirty="0">
                <a:solidFill>
                  <a:schemeClr val="accent4">
                    <a:lumMod val="50000"/>
                  </a:schemeClr>
                </a:solidFill>
              </a:rPr>
              <a:t> </a:t>
            </a:r>
            <a:br>
              <a:rPr lang="en-US" sz="700" dirty="0">
                <a:solidFill>
                  <a:schemeClr val="accent4">
                    <a:lumMod val="50000"/>
                  </a:schemeClr>
                </a:solidFill>
              </a:rPr>
            </a:br>
            <a:r>
              <a:rPr lang="he-IL" sz="700" dirty="0">
                <a:solidFill>
                  <a:schemeClr val="accent4">
                    <a:lumMod val="50000"/>
                  </a:schemeClr>
                </a:solidFill>
              </a:rPr>
              <a:t>נישאים ברוח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מעירים </a:t>
            </a:r>
            <a:r>
              <a:rPr lang="he-IL" sz="700" dirty="0" err="1">
                <a:solidFill>
                  <a:schemeClr val="accent4">
                    <a:lumMod val="50000"/>
                  </a:schemeClr>
                </a:solidFill>
              </a:rPr>
              <a:t>זכרונות</a:t>
            </a:r>
            <a:r>
              <a:rPr lang="he-IL" sz="700" dirty="0">
                <a:solidFill>
                  <a:schemeClr val="accent4">
                    <a:lumMod val="50000"/>
                  </a:schemeClr>
                </a:solidFill>
              </a:rPr>
              <a:t>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מעוררים </a:t>
            </a:r>
            <a:r>
              <a:rPr lang="he-IL" sz="700" dirty="0" err="1">
                <a:solidFill>
                  <a:schemeClr val="accent4">
                    <a:lumMod val="50000"/>
                  </a:schemeClr>
                </a:solidFill>
              </a:rPr>
              <a:t>ערגונות</a:t>
            </a:r>
            <a:r>
              <a:rPr lang="he-IL" sz="700" dirty="0">
                <a:solidFill>
                  <a:schemeClr val="accent4">
                    <a:lumMod val="50000"/>
                  </a:schemeClr>
                </a:solidFill>
              </a:rPr>
              <a:t>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זרעי קיץ באים בנחיריים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ורומזים איזה קיץ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הולך להיות - </a:t>
            </a:r>
            <a:r>
              <a:rPr lang="en-US" sz="700" dirty="0">
                <a:solidFill>
                  <a:schemeClr val="accent4">
                    <a:lumMod val="50000"/>
                  </a:schemeClr>
                </a:solidFill>
              </a:rPr>
              <a:t/>
            </a:r>
            <a:br>
              <a:rPr lang="en-US" sz="700" dirty="0">
                <a:solidFill>
                  <a:schemeClr val="accent4">
                    <a:lumMod val="50000"/>
                  </a:schemeClr>
                </a:solidFill>
              </a:rPr>
            </a:b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בוקר אחד פתחתי חלון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ותיכף הריח לי דק מן הדק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קיץ מסוג שהיה כאן כבר פעם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אמרתי בא קיץ - </a:t>
            </a:r>
            <a:r>
              <a:rPr lang="he-IL" sz="700" dirty="0" err="1">
                <a:solidFill>
                  <a:schemeClr val="accent4">
                    <a:lumMod val="50000"/>
                  </a:schemeClr>
                </a:solidFill>
              </a:rPr>
              <a:t>קיץ</a:t>
            </a:r>
            <a:r>
              <a:rPr lang="he-IL" sz="700" dirty="0">
                <a:solidFill>
                  <a:schemeClr val="accent4">
                    <a:lumMod val="50000"/>
                  </a:schemeClr>
                </a:solidFill>
              </a:rPr>
              <a:t> חזק. </a:t>
            </a:r>
            <a:r>
              <a:rPr lang="en-US" sz="700" dirty="0">
                <a:solidFill>
                  <a:schemeClr val="accent4">
                    <a:lumMod val="50000"/>
                  </a:schemeClr>
                </a:solidFill>
              </a:rPr>
              <a:t/>
            </a:r>
            <a:br>
              <a:rPr lang="en-US" sz="700" dirty="0">
                <a:solidFill>
                  <a:schemeClr val="accent4">
                    <a:lumMod val="50000"/>
                  </a:schemeClr>
                </a:solidFill>
              </a:rPr>
            </a:b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איך מוצא חן בעיניך להיות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פרח עושה לו כדור לבנבן?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רוח קלה בו תבוא לעת ערב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תפזר את ראשך הלאה </a:t>
            </a:r>
            <a:r>
              <a:rPr lang="he-IL" sz="700" dirty="0" err="1">
                <a:solidFill>
                  <a:schemeClr val="accent4">
                    <a:lumMod val="50000"/>
                  </a:schemeClr>
                </a:solidFill>
              </a:rPr>
              <a:t>הלאה</a:t>
            </a:r>
            <a:r>
              <a:rPr lang="he-IL" sz="700" dirty="0">
                <a:solidFill>
                  <a:schemeClr val="accent4">
                    <a:lumMod val="50000"/>
                  </a:schemeClr>
                </a:solidFill>
              </a:rPr>
              <a:t> אי אן. </a:t>
            </a:r>
            <a:r>
              <a:rPr lang="en-US" sz="700" dirty="0">
                <a:solidFill>
                  <a:schemeClr val="accent4">
                    <a:lumMod val="50000"/>
                  </a:schemeClr>
                </a:solidFill>
              </a:rPr>
              <a:t/>
            </a:r>
            <a:br>
              <a:rPr lang="en-US" sz="700" dirty="0">
                <a:solidFill>
                  <a:schemeClr val="accent4">
                    <a:lumMod val="50000"/>
                  </a:schemeClr>
                </a:solidFill>
              </a:rPr>
            </a:b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היית רוצה להיות גל נשבר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אל חוף ההומה רוחצים רוחצות?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עושה אותי מלך משוח במלח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מוכתר בזרים של אצות. </a:t>
            </a:r>
            <a:r>
              <a:rPr lang="en-US" sz="700" dirty="0">
                <a:solidFill>
                  <a:schemeClr val="accent4">
                    <a:lumMod val="50000"/>
                  </a:schemeClr>
                </a:solidFill>
              </a:rPr>
              <a:t/>
            </a:r>
            <a:br>
              <a:rPr lang="en-US" sz="700" dirty="0">
                <a:solidFill>
                  <a:schemeClr val="accent4">
                    <a:lumMod val="50000"/>
                  </a:schemeClr>
                </a:solidFill>
              </a:rPr>
            </a:b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תרצה תהיה סיגריה גנובה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בפי נערים בתשוקה ראשונה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או אז תימצץ תישאף אלי אפר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יאמרו זה הבהוב - </a:t>
            </a:r>
            <a:r>
              <a:rPr lang="he-IL" sz="700" dirty="0" err="1">
                <a:solidFill>
                  <a:schemeClr val="accent4">
                    <a:lumMod val="50000"/>
                  </a:schemeClr>
                </a:solidFill>
              </a:rPr>
              <a:t>הבהוב</a:t>
            </a:r>
            <a:r>
              <a:rPr lang="he-IL" sz="700" dirty="0">
                <a:solidFill>
                  <a:schemeClr val="accent4">
                    <a:lumMod val="50000"/>
                  </a:schemeClr>
                </a:solidFill>
              </a:rPr>
              <a:t> העונה! </a:t>
            </a:r>
            <a:r>
              <a:rPr lang="en-US" sz="700" dirty="0">
                <a:solidFill>
                  <a:schemeClr val="accent4">
                    <a:lumMod val="50000"/>
                  </a:schemeClr>
                </a:solidFill>
              </a:rPr>
              <a:t/>
            </a:r>
            <a:br>
              <a:rPr lang="en-US" sz="700" dirty="0">
                <a:solidFill>
                  <a:schemeClr val="accent4">
                    <a:lumMod val="50000"/>
                  </a:schemeClr>
                </a:solidFill>
              </a:rPr>
            </a:b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זרעי קיץ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נישאים ברוח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מעירים </a:t>
            </a:r>
            <a:r>
              <a:rPr lang="he-IL" sz="700" dirty="0" err="1">
                <a:solidFill>
                  <a:schemeClr val="accent4">
                    <a:lumMod val="50000"/>
                  </a:schemeClr>
                </a:solidFill>
              </a:rPr>
              <a:t>זכרונות</a:t>
            </a:r>
            <a:r>
              <a:rPr lang="he-IL" sz="700" dirty="0">
                <a:solidFill>
                  <a:schemeClr val="accent4">
                    <a:lumMod val="50000"/>
                  </a:schemeClr>
                </a:solidFill>
              </a:rPr>
              <a:t>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מעוררים </a:t>
            </a:r>
            <a:r>
              <a:rPr lang="he-IL" sz="700" dirty="0" err="1">
                <a:solidFill>
                  <a:schemeClr val="accent4">
                    <a:lumMod val="50000"/>
                  </a:schemeClr>
                </a:solidFill>
              </a:rPr>
              <a:t>ערגונות</a:t>
            </a:r>
            <a:r>
              <a:rPr lang="he-IL" sz="700" dirty="0">
                <a:solidFill>
                  <a:schemeClr val="accent4">
                    <a:lumMod val="50000"/>
                  </a:schemeClr>
                </a:solidFill>
              </a:rPr>
              <a:t>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זרעי קיץ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באים בנחיריים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ורומזים איזה קיץ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הולך להיות - </a:t>
            </a:r>
            <a:r>
              <a:rPr lang="en-US" sz="700" dirty="0">
                <a:solidFill>
                  <a:schemeClr val="accent4">
                    <a:lumMod val="50000"/>
                  </a:schemeClr>
                </a:solidFill>
              </a:rPr>
              <a:t/>
            </a:r>
            <a:br>
              <a:rPr lang="en-US" sz="700" dirty="0">
                <a:solidFill>
                  <a:schemeClr val="accent4">
                    <a:lumMod val="50000"/>
                  </a:schemeClr>
                </a:solidFill>
              </a:rPr>
            </a:b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אז מהו הקיץ שבא להיות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ממה שהריח לי דק מן הדק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גל אהבה שנוסע אלינו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נשבר על כמיהה למרחק. </a:t>
            </a:r>
            <a:r>
              <a:rPr lang="en-US" sz="700" dirty="0">
                <a:solidFill>
                  <a:schemeClr val="accent4">
                    <a:lumMod val="50000"/>
                  </a:schemeClr>
                </a:solidFill>
              </a:rPr>
              <a:t/>
            </a:r>
            <a:br>
              <a:rPr lang="en-US" sz="700" dirty="0">
                <a:solidFill>
                  <a:schemeClr val="accent4">
                    <a:lumMod val="50000"/>
                  </a:schemeClr>
                </a:solidFill>
              </a:rPr>
            </a:b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זרעי קיץ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נישאים ברוח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מעירים </a:t>
            </a:r>
            <a:r>
              <a:rPr lang="he-IL" sz="700" dirty="0" err="1">
                <a:solidFill>
                  <a:schemeClr val="accent4">
                    <a:lumMod val="50000"/>
                  </a:schemeClr>
                </a:solidFill>
              </a:rPr>
              <a:t>זכרונות</a:t>
            </a:r>
            <a:r>
              <a:rPr lang="he-IL" sz="700" dirty="0">
                <a:solidFill>
                  <a:schemeClr val="accent4">
                    <a:lumMod val="50000"/>
                  </a:schemeClr>
                </a:solidFill>
              </a:rPr>
              <a:t>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מעוררים </a:t>
            </a:r>
            <a:r>
              <a:rPr lang="he-IL" sz="700" dirty="0" err="1">
                <a:solidFill>
                  <a:schemeClr val="accent4">
                    <a:lumMod val="50000"/>
                  </a:schemeClr>
                </a:solidFill>
              </a:rPr>
              <a:t>ערגונות</a:t>
            </a:r>
            <a:r>
              <a:rPr lang="he-IL" sz="700" dirty="0">
                <a:solidFill>
                  <a:schemeClr val="accent4">
                    <a:lumMod val="50000"/>
                  </a:schemeClr>
                </a:solidFill>
              </a:rPr>
              <a:t>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זרעי קיץ באים בנחיריים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ורומזים איזה קיץ </a:t>
            </a:r>
            <a:r>
              <a:rPr lang="en-US" sz="700" dirty="0">
                <a:solidFill>
                  <a:schemeClr val="accent4">
                    <a:lumMod val="50000"/>
                  </a:schemeClr>
                </a:solidFill>
              </a:rPr>
              <a:t/>
            </a:r>
            <a:br>
              <a:rPr lang="en-US" sz="700" dirty="0">
                <a:solidFill>
                  <a:schemeClr val="accent4">
                    <a:lumMod val="50000"/>
                  </a:schemeClr>
                </a:solidFill>
              </a:rPr>
            </a:br>
            <a:r>
              <a:rPr lang="he-IL" sz="700" dirty="0">
                <a:solidFill>
                  <a:schemeClr val="accent4">
                    <a:lumMod val="50000"/>
                  </a:schemeClr>
                </a:solidFill>
              </a:rPr>
              <a:t>הולך להיות </a:t>
            </a:r>
            <a:endParaRPr lang="he-IL" sz="700" dirty="0">
              <a:solidFill>
                <a:schemeClr val="accent4">
                  <a:lumMod val="50000"/>
                </a:schemeClr>
              </a:solidFill>
              <a:latin typeface="Levenim MT" panose="02010502060101010101" pitchFamily="2" charset="-79"/>
            </a:endParaRPr>
          </a:p>
        </p:txBody>
      </p:sp>
      <p:sp>
        <p:nvSpPr>
          <p:cNvPr id="18" name="מלבן 17"/>
          <p:cNvSpPr/>
          <p:nvPr/>
        </p:nvSpPr>
        <p:spPr>
          <a:xfrm>
            <a:off x="2466975" y="990600"/>
            <a:ext cx="2027238" cy="5502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lstStyle/>
          <a:p>
            <a:pPr algn="just" fontAlgn="auto">
              <a:spcBef>
                <a:spcPts val="0"/>
              </a:spcBef>
              <a:spcAft>
                <a:spcPts val="0"/>
              </a:spcAft>
              <a:defRPr/>
            </a:pPr>
            <a:r>
              <a:rPr lang="he-IL" sz="1050" b="1" dirty="0">
                <a:solidFill>
                  <a:schemeClr val="accent4">
                    <a:lumMod val="50000"/>
                  </a:schemeClr>
                </a:solidFill>
              </a:rPr>
              <a:t>ב. רבי אליהו הכהן מאיזמיר</a:t>
            </a:r>
          </a:p>
          <a:p>
            <a:pPr algn="just" fontAlgn="auto">
              <a:spcBef>
                <a:spcPts val="0"/>
              </a:spcBef>
              <a:spcAft>
                <a:spcPts val="0"/>
              </a:spcAft>
              <a:defRPr/>
            </a:pPr>
            <a:endParaRPr lang="he-IL" sz="1050" b="1" dirty="0">
              <a:solidFill>
                <a:schemeClr val="accent4">
                  <a:lumMod val="50000"/>
                </a:schemeClr>
              </a:solidFill>
            </a:endParaRPr>
          </a:p>
          <a:p>
            <a:pPr fontAlgn="auto">
              <a:spcBef>
                <a:spcPts val="0"/>
              </a:spcBef>
              <a:spcAft>
                <a:spcPts val="0"/>
              </a:spcAft>
              <a:defRPr/>
            </a:pPr>
            <a:r>
              <a:rPr lang="he-IL" sz="1050" b="1" dirty="0">
                <a:solidFill>
                  <a:schemeClr val="accent4">
                    <a:lumMod val="50000"/>
                  </a:schemeClr>
                </a:solidFill>
              </a:rPr>
              <a:t>י</a:t>
            </a:r>
            <a:r>
              <a:rPr lang="he-IL" sz="1050" dirty="0">
                <a:solidFill>
                  <a:schemeClr val="accent4">
                    <a:lumMod val="50000"/>
                  </a:schemeClr>
                </a:solidFill>
              </a:rPr>
              <a:t>ראה</a:t>
            </a:r>
            <a:r>
              <a:rPr lang="en-US" sz="1050" dirty="0">
                <a:solidFill>
                  <a:schemeClr val="accent4">
                    <a:lumMod val="50000"/>
                  </a:schemeClr>
                </a:solidFill>
              </a:rPr>
              <a:t> </a:t>
            </a:r>
            <a:r>
              <a:rPr lang="he-IL" sz="1050" b="1" dirty="0">
                <a:solidFill>
                  <a:schemeClr val="accent4">
                    <a:lumMod val="50000"/>
                  </a:schemeClr>
                </a:solidFill>
              </a:rPr>
              <a:t>ה</a:t>
            </a:r>
            <a:r>
              <a:rPr lang="he-IL" sz="1050" dirty="0">
                <a:solidFill>
                  <a:schemeClr val="accent4">
                    <a:lumMod val="50000"/>
                  </a:schemeClr>
                </a:solidFill>
              </a:rPr>
              <a:t>אדם</a:t>
            </a:r>
            <a:r>
              <a:rPr lang="en-US" sz="1050" dirty="0">
                <a:solidFill>
                  <a:schemeClr val="accent4">
                    <a:lumMod val="50000"/>
                  </a:schemeClr>
                </a:solidFill>
              </a:rPr>
              <a:t> </a:t>
            </a:r>
            <a:r>
              <a:rPr lang="he-IL" sz="1050" b="1" dirty="0">
                <a:solidFill>
                  <a:schemeClr val="accent4">
                    <a:lumMod val="50000"/>
                  </a:schemeClr>
                </a:solidFill>
              </a:rPr>
              <a:t>ו</a:t>
            </a:r>
            <a:r>
              <a:rPr lang="he-IL" sz="1050" dirty="0">
                <a:solidFill>
                  <a:schemeClr val="accent4">
                    <a:lumMod val="50000"/>
                  </a:schemeClr>
                </a:solidFill>
              </a:rPr>
              <a:t>יסתכל</a:t>
            </a:r>
            <a:r>
              <a:rPr lang="en-US" sz="1050" dirty="0">
                <a:solidFill>
                  <a:schemeClr val="accent4">
                    <a:lumMod val="50000"/>
                  </a:schemeClr>
                </a:solidFill>
              </a:rPr>
              <a:t> </a:t>
            </a:r>
            <a:r>
              <a:rPr lang="he-IL" sz="1050" b="1" dirty="0">
                <a:solidFill>
                  <a:schemeClr val="accent4">
                    <a:lumMod val="50000"/>
                  </a:schemeClr>
                </a:solidFill>
              </a:rPr>
              <a:t>ה</a:t>
            </a:r>
            <a:r>
              <a:rPr lang="he-IL" sz="1050" dirty="0">
                <a:solidFill>
                  <a:schemeClr val="accent4">
                    <a:lumMod val="50000"/>
                  </a:schemeClr>
                </a:solidFill>
              </a:rPr>
              <a:t>אילנות וצמחי האדמה, עשבים פרחים וציצים ומיני שושנים, בימי הקיץ עומדים דשנים ורעננים, והאילנות טעונים פירות וכל צמח האדמה נותנים ריח, עומדים בצביונם </a:t>
            </a:r>
            <a:r>
              <a:rPr lang="he-IL" sz="1050" dirty="0" err="1">
                <a:solidFill>
                  <a:schemeClr val="accent4">
                    <a:lumMod val="50000"/>
                  </a:schemeClr>
                </a:solidFill>
              </a:rPr>
              <a:t>ובמקומותם</a:t>
            </a:r>
            <a:r>
              <a:rPr lang="he-IL" sz="1050" dirty="0">
                <a:solidFill>
                  <a:schemeClr val="accent4">
                    <a:lumMod val="50000"/>
                  </a:schemeClr>
                </a:solidFill>
              </a:rPr>
              <a:t>, כל רואיהן </a:t>
            </a:r>
            <a:r>
              <a:rPr lang="he-IL" sz="1050" dirty="0" err="1">
                <a:solidFill>
                  <a:schemeClr val="accent4">
                    <a:lumMod val="50000"/>
                  </a:schemeClr>
                </a:solidFill>
              </a:rPr>
              <a:t>מתעדנין</a:t>
            </a:r>
            <a:r>
              <a:rPr lang="he-IL" sz="1050" dirty="0">
                <a:solidFill>
                  <a:schemeClr val="accent4">
                    <a:lumMod val="50000"/>
                  </a:schemeClr>
                </a:solidFill>
              </a:rPr>
              <a:t> בהם. מי יאמר ומי יחשוב שיכול ליפול בהם העקירות והיבשות </a:t>
            </a:r>
            <a:r>
              <a:rPr lang="he-IL" sz="1050" dirty="0" err="1">
                <a:solidFill>
                  <a:schemeClr val="accent4">
                    <a:lumMod val="50000"/>
                  </a:schemeClr>
                </a:solidFill>
              </a:rPr>
              <a:t>והכלון</a:t>
            </a:r>
            <a:r>
              <a:rPr lang="he-IL" sz="1050" dirty="0">
                <a:solidFill>
                  <a:schemeClr val="accent4">
                    <a:lumMod val="50000"/>
                  </a:schemeClr>
                </a:solidFill>
              </a:rPr>
              <a:t>. ועם כל זאת עינינו הרואות שבהגיע זמן החורף </a:t>
            </a:r>
            <a:r>
              <a:rPr lang="he-IL" sz="1050" dirty="0" err="1">
                <a:solidFill>
                  <a:schemeClr val="accent4">
                    <a:lumMod val="50000"/>
                  </a:schemeClr>
                </a:solidFill>
              </a:rPr>
              <a:t>הכל</a:t>
            </a:r>
            <a:r>
              <a:rPr lang="he-IL" sz="1050" dirty="0">
                <a:solidFill>
                  <a:schemeClr val="accent4">
                    <a:lumMod val="50000"/>
                  </a:schemeClr>
                </a:solidFill>
              </a:rPr>
              <a:t> כלה ונפסד. כל העשבים והפרחים חוזרים לעפר דק וכל אילן </a:t>
            </a:r>
            <a:r>
              <a:rPr lang="he-IL" sz="1050" dirty="0" err="1">
                <a:solidFill>
                  <a:schemeClr val="accent4">
                    <a:lumMod val="50000"/>
                  </a:schemeClr>
                </a:solidFill>
              </a:rPr>
              <a:t>עלהו</a:t>
            </a:r>
            <a:r>
              <a:rPr lang="he-IL" sz="1050" dirty="0">
                <a:solidFill>
                  <a:schemeClr val="accent4">
                    <a:lumMod val="50000"/>
                  </a:schemeClr>
                </a:solidFill>
              </a:rPr>
              <a:t> יבול, </a:t>
            </a:r>
            <a:r>
              <a:rPr lang="he-IL" sz="1050" dirty="0" err="1">
                <a:solidFill>
                  <a:schemeClr val="accent4">
                    <a:lumMod val="50000"/>
                  </a:schemeClr>
                </a:solidFill>
              </a:rPr>
              <a:t>והלוחלוחית</a:t>
            </a:r>
            <a:r>
              <a:rPr lang="he-IL" sz="1050" dirty="0">
                <a:solidFill>
                  <a:schemeClr val="accent4">
                    <a:lumMod val="50000"/>
                  </a:schemeClr>
                </a:solidFill>
              </a:rPr>
              <a:t> סר מהם עד שחזר לעץ יבש. והאדם הנמשל לעץ </a:t>
            </a:r>
            <a:r>
              <a:rPr lang="he-IL" sz="1050" dirty="0" err="1">
                <a:solidFill>
                  <a:schemeClr val="accent4">
                    <a:lumMod val="50000"/>
                  </a:schemeClr>
                </a:solidFill>
              </a:rPr>
              <a:t>דכתיב</a:t>
            </a:r>
            <a:r>
              <a:rPr lang="he-IL" sz="1050" dirty="0">
                <a:solidFill>
                  <a:schemeClr val="accent4">
                    <a:lumMod val="50000"/>
                  </a:schemeClr>
                </a:solidFill>
              </a:rPr>
              <a:t> כי האדם עץ השדה. ונמשל לחציר, </a:t>
            </a:r>
            <a:r>
              <a:rPr lang="he-IL" sz="1050" dirty="0" err="1">
                <a:solidFill>
                  <a:schemeClr val="accent4">
                    <a:lumMod val="50000"/>
                  </a:schemeClr>
                </a:solidFill>
              </a:rPr>
              <a:t>דכתיב</a:t>
            </a:r>
            <a:r>
              <a:rPr lang="he-IL" sz="1050" dirty="0">
                <a:solidFill>
                  <a:schemeClr val="accent4">
                    <a:lumMod val="50000"/>
                  </a:schemeClr>
                </a:solidFill>
              </a:rPr>
              <a:t> כל הבשר חציר וכל חסדו כציץ השדה. איך יבטח בהונו ובממונו ורוב בניו ובריאות גופו, שכשם </a:t>
            </a:r>
            <a:r>
              <a:rPr lang="he-IL" sz="1050" dirty="0" err="1">
                <a:solidFill>
                  <a:schemeClr val="accent4">
                    <a:lumMod val="50000"/>
                  </a:schemeClr>
                </a:solidFill>
              </a:rPr>
              <a:t>שמעותד</a:t>
            </a:r>
            <a:r>
              <a:rPr lang="he-IL" sz="1050" dirty="0">
                <a:solidFill>
                  <a:schemeClr val="accent4">
                    <a:lumMod val="50000"/>
                  </a:schemeClr>
                </a:solidFill>
              </a:rPr>
              <a:t> </a:t>
            </a:r>
            <a:r>
              <a:rPr lang="he-IL" sz="1050" dirty="0" err="1">
                <a:solidFill>
                  <a:schemeClr val="accent4">
                    <a:lumMod val="50000"/>
                  </a:schemeClr>
                </a:solidFill>
              </a:rPr>
              <a:t>הכליון</a:t>
            </a:r>
            <a:r>
              <a:rPr lang="he-IL" sz="1050" dirty="0">
                <a:solidFill>
                  <a:schemeClr val="accent4">
                    <a:lumMod val="50000"/>
                  </a:schemeClr>
                </a:solidFill>
              </a:rPr>
              <a:t> על העץ והחציר, כך </a:t>
            </a:r>
            <a:r>
              <a:rPr lang="he-IL" sz="1050" dirty="0" err="1">
                <a:solidFill>
                  <a:schemeClr val="accent4">
                    <a:lumMod val="50000"/>
                  </a:schemeClr>
                </a:solidFill>
              </a:rPr>
              <a:t>יפול</a:t>
            </a:r>
            <a:r>
              <a:rPr lang="he-IL" sz="1050" dirty="0">
                <a:solidFill>
                  <a:schemeClr val="accent4">
                    <a:lumMod val="50000"/>
                  </a:schemeClr>
                </a:solidFill>
              </a:rPr>
              <a:t> עליו</a:t>
            </a:r>
          </a:p>
          <a:p>
            <a:pPr algn="just" fontAlgn="auto">
              <a:spcBef>
                <a:spcPts val="0"/>
              </a:spcBef>
              <a:spcAft>
                <a:spcPts val="0"/>
              </a:spcAft>
              <a:defRPr/>
            </a:pPr>
            <a:endParaRPr lang="he-IL" sz="1050" dirty="0">
              <a:solidFill>
                <a:schemeClr val="accent4">
                  <a:lumMod val="50000"/>
                </a:schemeClr>
              </a:solidFill>
            </a:endParaRPr>
          </a:p>
          <a:p>
            <a:pPr algn="just" fontAlgn="auto">
              <a:spcBef>
                <a:spcPts val="0"/>
              </a:spcBef>
              <a:spcAft>
                <a:spcPts val="0"/>
              </a:spcAft>
              <a:defRPr/>
            </a:pPr>
            <a:endParaRPr lang="he-IL" sz="1050" dirty="0">
              <a:solidFill>
                <a:schemeClr val="accent4">
                  <a:lumMod val="50000"/>
                </a:schemeClr>
              </a:solidFill>
            </a:endParaRPr>
          </a:p>
          <a:p>
            <a:pPr algn="just" fontAlgn="auto">
              <a:spcBef>
                <a:spcPts val="0"/>
              </a:spcBef>
              <a:spcAft>
                <a:spcPts val="0"/>
              </a:spcAft>
              <a:defRPr/>
            </a:pPr>
            <a:endParaRPr lang="he-IL" sz="1050" dirty="0">
              <a:solidFill>
                <a:schemeClr val="accent4">
                  <a:lumMod val="50000"/>
                </a:schemeClr>
              </a:solidFill>
            </a:endParaRPr>
          </a:p>
          <a:p>
            <a:pPr algn="just" fontAlgn="auto">
              <a:spcBef>
                <a:spcPts val="0"/>
              </a:spcBef>
              <a:spcAft>
                <a:spcPts val="0"/>
              </a:spcAft>
              <a:defRPr/>
            </a:pPr>
            <a:r>
              <a:rPr lang="he-IL" sz="1050" dirty="0">
                <a:solidFill>
                  <a:schemeClr val="accent4">
                    <a:lumMod val="50000"/>
                  </a:schemeClr>
                </a:solidFill>
              </a:rPr>
              <a:t>מתוך: שבט מוסר</a:t>
            </a:r>
            <a:endParaRPr lang="en-US" sz="1050" dirty="0">
              <a:solidFill>
                <a:schemeClr val="accent4">
                  <a:lumMod val="5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8529</TotalTime>
  <Words>116</Words>
  <Application>Microsoft Office PowerPoint</Application>
  <PresentationFormat>A4 Paper (210x297 mm)‎</PresentationFormat>
  <Paragraphs>47</Paragraphs>
  <Slides>1</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vt:i4>
      </vt:variant>
    </vt:vector>
  </HeadingPairs>
  <TitlesOfParts>
    <vt:vector size="7" baseType="lpstr">
      <vt:lpstr>Arial</vt:lpstr>
      <vt:lpstr>Calibri Light</vt:lpstr>
      <vt:lpstr>Times New Roman</vt:lpstr>
      <vt:lpstr>Calibri</vt:lpstr>
      <vt:lpstr>Levenim MT</vt:lpstr>
      <vt:lpstr>1_ערכת נושא Office</vt:lpstr>
      <vt:lpstr>שיעור דו שבועי : קיץ- כליון או פריחה?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165</cp:revision>
  <cp:lastPrinted>2016-01-02T09:56:53Z</cp:lastPrinted>
  <dcterms:created xsi:type="dcterms:W3CDTF">2016-01-01T12:13:36Z</dcterms:created>
  <dcterms:modified xsi:type="dcterms:W3CDTF">2018-07-24T05:54:02Z</dcterms:modified>
</cp:coreProperties>
</file>