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9906000" cy="6858000" type="A4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ריק">
  <p:cSld name="1_ריק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8" name="Shape 8"/>
          <p:cNvCxnSpPr/>
          <p:nvPr/>
        </p:nvCxnSpPr>
        <p:spPr>
          <a:xfrm rot="10800000">
            <a:off x="433756" y="876300"/>
            <a:ext cx="9034094" cy="0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8150" y="194040"/>
            <a:ext cx="1533526" cy="697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>
  <p:cSld name="ריק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 rot="10800000">
            <a:off x="433755" y="876300"/>
            <a:ext cx="6113095" cy="0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Shape 13"/>
          <p:cNvCxnSpPr/>
          <p:nvPr/>
        </p:nvCxnSpPr>
        <p:spPr>
          <a:xfrm flipH="1">
            <a:off x="6527009" y="990600"/>
            <a:ext cx="1" cy="5726723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" name="Shape 14"/>
          <p:cNvCxnSpPr/>
          <p:nvPr/>
        </p:nvCxnSpPr>
        <p:spPr>
          <a:xfrm flipH="1">
            <a:off x="4481332" y="990600"/>
            <a:ext cx="1" cy="5726723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5" name="Shape 15"/>
          <p:cNvCxnSpPr/>
          <p:nvPr/>
        </p:nvCxnSpPr>
        <p:spPr>
          <a:xfrm flipH="1">
            <a:off x="2435655" y="990600"/>
            <a:ext cx="1" cy="5726723"/>
          </a:xfrm>
          <a:prstGeom prst="straightConnector1">
            <a:avLst/>
          </a:prstGeom>
          <a:noFill/>
          <a:ln w="9525" cap="flat" cmpd="sng">
            <a:solidFill>
              <a:srgbClr val="5E4D36"/>
            </a:solidFill>
            <a:prstDash val="dash"/>
            <a:miter lim="800000"/>
            <a:headEnd type="none" w="sm" len="sm"/>
            <a:tailEnd type="none" w="sm" len="sm"/>
          </a:ln>
        </p:spPr>
      </p:cxnSp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22606" y="5988702"/>
            <a:ext cx="1822404" cy="781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8150" y="194040"/>
            <a:ext cx="1533526" cy="69705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pic" idx="3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pic" idx="4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פריסה מותאמת אישית">
  <p:cSld name="פריסה מותאמת אישית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4D36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גילגל בתקופת התנ"ך</a:t>
            </a:r>
            <a:endParaRPr sz="1400" b="1" i="0" u="none" strike="noStrike" cap="none" dirty="0">
              <a:solidFill>
                <a:srgbClr val="5E4D3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6779895" y="1149307"/>
            <a:ext cx="2699400" cy="1570500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txBody>
          <a:bodyPr spcFirstLastPara="1" wrap="square" lIns="45700" tIns="91425" rIns="91425" bIns="91425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רקע: </a:t>
            </a:r>
            <a:r>
              <a:rPr lang="x-none" sz="1000">
                <a:solidFill>
                  <a:schemeClr val="lt1"/>
                </a:solidFill>
              </a:rPr>
              <a:t>לאחר מסע ממושך במדבר מגיעים בני ישראל למעמד </a:t>
            </a:r>
            <a:r>
              <a:rPr lang="x-non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חציית הירדן. במעמד טקסי זה עוברים בני ישרא</a:t>
            </a:r>
            <a:r>
              <a:rPr lang="x-none" sz="1000">
                <a:solidFill>
                  <a:schemeClr val="lt1"/>
                </a:solidFill>
              </a:rPr>
              <a:t>ל את הירדן</a:t>
            </a:r>
            <a:r>
              <a:rPr lang="x-non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ביבשה, מקימים אתר זיכרון ל</a:t>
            </a:r>
            <a:r>
              <a:rPr lang="x-none" sz="1000">
                <a:solidFill>
                  <a:schemeClr val="lt1"/>
                </a:solidFill>
              </a:rPr>
              <a:t>אירוע המכונן ועוברים</a:t>
            </a:r>
            <a:r>
              <a:rPr lang="x-non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ברית </a:t>
            </a:r>
            <a:r>
              <a:rPr lang="x-none" sz="1000">
                <a:solidFill>
                  <a:schemeClr val="lt1"/>
                </a:solidFill>
              </a:rPr>
              <a:t>מילה </a:t>
            </a:r>
            <a:r>
              <a:rPr lang="x-non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המונית המסיימת באופן רשמי את תקופת העבדות וההליכה במדבר. </a:t>
            </a:r>
            <a:r>
              <a:rPr lang="x-none" sz="1000">
                <a:solidFill>
                  <a:schemeClr val="lt1"/>
                </a:solidFill>
              </a:rPr>
              <a:t>האירועים</a:t>
            </a:r>
            <a:r>
              <a:rPr lang="x-non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הללו מתרחשים באזור גילגל שבבקעת הירדן. </a:t>
            </a:r>
            <a:endParaRPr sz="1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בדף לימוד זה נכיר שתי בחירות שעשה יהושע במעמד חציית הירדן ונדון בסמליות הטמונה בהן. </a:t>
            </a:r>
            <a:endParaRPr sz="1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6779894" y="2806995"/>
            <a:ext cx="2699386" cy="2926229"/>
          </a:xfrm>
          <a:prstGeom prst="rect">
            <a:avLst/>
          </a:prstGeom>
          <a:solidFill>
            <a:srgbClr val="C9C0B6"/>
          </a:solidFill>
          <a:ln>
            <a:noFill/>
          </a:ln>
        </p:spPr>
        <p:txBody>
          <a:bodyPr spcFirstLastPara="1" wrap="square" lIns="45700" tIns="91425" rIns="91425" bIns="91425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1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שאלות לעיון והעמקה:</a:t>
            </a:r>
            <a:endParaRPr dirty="0"/>
          </a:p>
          <a:p>
            <a:pPr marL="171450" marR="0" lvl="0" indent="-171450" algn="r" rtl="1">
              <a:spcBef>
                <a:spcPts val="600"/>
              </a:spcBef>
              <a:spcAft>
                <a:spcPts val="0"/>
              </a:spcAft>
              <a:buClr>
                <a:srgbClr val="5E4D36"/>
              </a:buClr>
              <a:buSzPts val="1200"/>
              <a:buFont typeface="Arial"/>
              <a:buChar char="•"/>
            </a:pPr>
            <a:r>
              <a:rPr lang="x-none" sz="1200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יהושע מתעקש על איסוף האבנים מקרקעית הירדן ועל הקמת אתר זיכרון בגילגל. מה לדעתכם/ן הוא רוצה שבני ישראל יזכרו מהמאורע? </a:t>
            </a:r>
            <a:endParaRPr dirty="0"/>
          </a:p>
          <a:p>
            <a:pPr marL="171450" marR="0" lvl="0" indent="-171450" algn="r" rtl="1">
              <a:spcBef>
                <a:spcPts val="600"/>
              </a:spcBef>
              <a:spcAft>
                <a:spcPts val="0"/>
              </a:spcAft>
              <a:buClr>
                <a:srgbClr val="5E4D36"/>
              </a:buClr>
              <a:buSzPts val="1200"/>
              <a:buFont typeface="Arial"/>
              <a:buChar char="•"/>
            </a:pPr>
            <a:r>
              <a:rPr lang="x-none" sz="1200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מדוע לדעתכם בחר יהושע לבצע ברית מילה המונית</a:t>
            </a:r>
            <a:r>
              <a:rPr lang="x-none" sz="1200">
                <a:solidFill>
                  <a:srgbClr val="5E4D36"/>
                </a:solidFill>
              </a:rPr>
              <a:t> בתזמון זה? מה מסמל טקס זה עבורכם/ן?</a:t>
            </a:r>
            <a:endParaRPr dirty="0"/>
          </a:p>
          <a:p>
            <a:pPr marL="171450" marR="0" lvl="0" indent="-171450" algn="r" rtl="1">
              <a:spcBef>
                <a:spcPts val="600"/>
              </a:spcBef>
              <a:spcAft>
                <a:spcPts val="0"/>
              </a:spcAft>
              <a:buClr>
                <a:srgbClr val="5E4D36"/>
              </a:buClr>
              <a:buSzPts val="1200"/>
              <a:buFont typeface="Arial"/>
              <a:buChar char="•"/>
            </a:pPr>
            <a:r>
              <a:rPr lang="x-none" sz="1200">
                <a:solidFill>
                  <a:srgbClr val="5E4D36"/>
                </a:solidFill>
              </a:rPr>
              <a:t>אלוהים אומר "היום גלותי את חרפת מצרים מעליכם". לאיזו חרפה הכוונה לדעתכם/ן? והאם אתם מוצאים קשר בין ברית המילה להסרת החרפה?</a:t>
            </a:r>
            <a:endParaRPr sz="1200" dirty="0">
              <a:solidFill>
                <a:srgbClr val="5E4D3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r" rtl="1">
              <a:spcBef>
                <a:spcPts val="600"/>
              </a:spcBef>
              <a:spcAft>
                <a:spcPts val="0"/>
              </a:spcAft>
              <a:buClr>
                <a:srgbClr val="5E4D36"/>
              </a:buClr>
              <a:buSzPts val="1200"/>
              <a:buFont typeface="Arial"/>
              <a:buChar char="•"/>
            </a:pPr>
            <a:r>
              <a:rPr lang="x-none" sz="1200">
                <a:solidFill>
                  <a:srgbClr val="5E4D36"/>
                </a:solidFill>
                <a:latin typeface="Arial"/>
                <a:ea typeface="Arial"/>
                <a:cs typeface="Arial"/>
                <a:sym typeface="Arial"/>
              </a:rPr>
              <a:t>מה החשיבות של לימוד וזיכרון סיפור זה?</a:t>
            </a:r>
            <a:endParaRPr dirty="0"/>
          </a:p>
        </p:txBody>
      </p:sp>
      <p:sp>
        <p:nvSpPr>
          <p:cNvPr id="29" name="Shape 29"/>
          <p:cNvSpPr/>
          <p:nvPr/>
        </p:nvSpPr>
        <p:spPr>
          <a:xfrm>
            <a:off x="3343275" y="800657"/>
            <a:ext cx="3177081" cy="5855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x-none" sz="11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א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וַיְהִי כַּאֲשֶׁר-תַּמּוּ כָל-הַגּוֹי, לַעֲבוֹר אֶת-הַיַּרְדֵּן; וַיֹּאמֶר יְהוָה, אֶל-יְהוֹשֻׁעַ לֵאמֹר.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ב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קְחוּ לָכֶם מִן-הָעָם, שְׁנֵים עָשָׂר אֲנָשִׁים--אִישׁ-אֶחָד אִישׁ-אֶחָד, מִשָּׁבֶט...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ה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וַיֹּאמֶר לָהֶם, יְהוֹשֻׁעַ, עִבְרוּ לִפְנֵי אֲרוֹן יְהוָה אֱלֹהֵיכֶם, אֶל-תּוֹךְ הַיַּרְדֵּן; וְהָרִימוּ לָכֶם אִישׁ אֶבֶן אַחַת, עַל-שִׁכְמוֹ, לְמִסְפַּר, שִׁבְטֵי בְנֵי-יִשְׂרָאֵל.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ו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לְמַעַן, תִּהְיֶה זֹאת אוֹת--בְּקִרְבְּכֶם:  כִּי-יִשְׁאָלוּן בְּנֵיכֶם מָחָר לֵאמֹר, מָה הָאֲבָנִים הָאֵלֶּה לָכֶם.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ז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וַאֲמַרְתֶּם לָהֶם, אֲשֶׁר נִכְרְתוּ מֵימֵי הַיַּרְדֵּן מִפְּנֵי אֲרוֹן בְּרִית-יְהוָה--בְּעָבְרוֹ בַּיַּרְדֵּן, נִכְרְתוּ מֵי הַיַּרְדֵּן; וְהָיוּ הָאֲבָנִים הָאֵלֶּה לְזִכָּרוֹן, לִבְנֵי יִשְׂרָאֵל--עַד-עוֹלָם.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2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טו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וַיֹּאמֶר יְהוָה, אֶל-יְהוֹשֻׁעַ לֵאמֹר.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טז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צַוֵּה, אֶת-הַכֹּהֲנִים, נֹשְׂאֵי, אֲרוֹן הָעֵדוּת; וְיַעֲלוּ, מִן-הַיַּרְדֵּן.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יז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וַיְצַו יְהוֹשֻׁעַ, אֶת-הַכֹּהֲנִים לֵאמֹר:  עֲלוּ, מִן-הַיַּרְדֵּן.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יח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וַיְהִי בעלות הַכֹּהֲנִים נֹשְׂאֵי אֲרוֹן בְּרִית-יְהוָה, מִתּוֹךְ הַיַּרְדֵּן, נִתְּקוּ כַּפּוֹת רַגְלֵי הַכֹּהֲנִים, אֶל הֶחָרָבָה; וַיָּשֻׁבוּ מֵי-הַיַּרְדֵּן לִמְקוֹמָם, וַיֵּלְכוּ כִתְמוֹל-שִׁלְשׁוֹם עַל-כָּל-גְּדוֹתָיו.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יט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וְהָעָם, עָלוּ מִן-הַיַּרְדֵּן, בֶּעָשׂוֹר, לַחֹדֶשׁ הָרִאשׁוֹן; וַיַּחֲנוּ, בַּגִּלְגָּל, בִּקְצֵה, מִזְרַח יְרִיחוֹ.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כ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וְאֵת שְׁתֵּים עֶשְׂרֵה הָאֲבָנִים הָאֵלֶּה, אֲשֶׁר לָקְחוּ מִן-הַיַּרְדֵּן--הֵקִים יְהוֹשֻׁעַ, בַּגִּלְגָּל.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כא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וַיֹּאמֶר אֶל-בְּנֵי יִשְׂרָאֵל, לֵאמֹר:  אֲשֶׁר יִשְׁאָלוּן בְּנֵיכֶם מָחָר אֶת-אֲבוֹתָם לֵאמֹר, מָה הָאֲבָנִים הָאֵלֶּה.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כב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וְהוֹדַעְתֶּם, אֶת-בְּנֵיכֶם לֵאמֹר:  בַּיַּבָּשָׁה עָבַר יִשְׂרָאֵל, אֶת-הַיַּרְדֵּן הַזֶּה.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כג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אֲשֶׁר-הוֹבִישׁ יְהוָה אֱלֹהֵיכֶם אֶת-מֵי הַיַּרְדֵּן, מִפְּנֵיכֶם--עַד-עָבְרְכֶם:  כַּאֲשֶׁר עָשָׂה יְהוָה אֱלֹהֵיכֶם לְיַם-סוּף אֲשֶׁר-הוֹבִישׁ מִפָּנֵינוּ, עַד-עָבְרֵנוּ.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כד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לְמַעַן דַּעַת כָּל-עַמֵּי הָאָרֶץ, אֶת-יַד יְהוָה, כִּי חֲזָקָה, הִיא--לְמַעַן יְרָאתֶם אֶת-יְהוָה אֱלֹהֵיכֶם, כָּל-הַיָּמִים.</a:t>
            </a:r>
            <a:endParaRPr>
              <a:solidFill>
                <a:schemeClr val="dk1"/>
              </a:solidFill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100" i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1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x-none" sz="11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95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95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95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95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95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950" b="1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422030" y="990600"/>
            <a:ext cx="2797419" cy="5726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5E4D3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 descr="תוצאת תמונה עבור סנחריב"/>
          <p:cNvSpPr/>
          <p:nvPr/>
        </p:nvSpPr>
        <p:spPr>
          <a:xfrm>
            <a:off x="96853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Shape 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3441" y="5820535"/>
            <a:ext cx="1992292" cy="92868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/>
          <p:nvPr/>
        </p:nvSpPr>
        <p:spPr>
          <a:xfrm>
            <a:off x="127591" y="937816"/>
            <a:ext cx="3215684" cy="8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ב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בָּעֵת הַהִיא, אָמַר יְהוָה אֶל-יְהוֹשֻׁעַ, עֲשֵׂה לְךָ, חַרְבוֹת צֻרִים; וְשׁוּב מֹל אֶת-בְּנֵי-יִשְׂרָאֵל, שֵׁנִית.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ג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וַיַּעַשׂ-לוֹ יְהוֹשֻׁעַ, חַרְבוֹת צֻרִים; וַיָּמָל אֶת-בְּנֵי יִשְׂרָאֵל, 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אֶל-גִּבְעַת הָעֲרָלוֹת.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ד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וְזֶה הַדָּבָר, אֲשֶׁר-מָל יְהוֹשֻׁעַ:  כָּל-הָעָם הַיֹּצֵא מִמִּצְרַיִם הַזְּכָרִים כֹּל אַנְשֵׁי הַמִּלְחָמָה, מֵתוּ בַמִּדְבָּר בַּדֶּרֶךְ, בְּצֵאתָם, מִמִּצְרָיִם.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ה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כִּי-מֻלִים הָיוּ, כָּל-הָעָם הַיֹּצְאִים; וְכָל-הָעָם הַיִּלֹּדִים בַּמִּדְבָּר בַּדֶּרֶךְ, בְּצֵאתָם מִמִּצְרַיִם--לֹא-מָלוּ.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ו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כִּי אַרְבָּעִים שָׁנָה, הָלְכוּ בְנֵי-יִשְׂרָאֵל בַּמִּדְבָּר, עַד-תֹּם כָּל-הַגּוֹי אַנְשֵׁי הַמִּלְחָמָה הַיֹּצְאִים מִמִּצְרַיִם, אֲשֶׁר לֹא-שָׁמְעוּ בְּקוֹל יְהוָה:  אֲשֶׁר נִשְׁבַּע יְהוָה, לָהֶם, לְבִלְתִּי הַרְאוֹתָם אֶת-הָאָרֶץ אֲשֶׁר נִשְׁבַּע יְהוָה לַאֲבוֹתָם לָתֶת לָנוּ, אֶרֶץ זָבַת חָלָב וּדְבָשׁ.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ז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וְאֶת-בְּנֵיהֶם הֵקִים תַּחְתָּם, אֹתָם מָל יְהוֹשֻׁעַ:  כִּי-עֲרֵלִים הָיוּ, כִּי לֹא-מָלוּ אוֹתָם בַּדָּרֶךְ. 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ח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וַיְהִי כַּאֲשֶׁר-תַּמּוּ כָל-הַגּוֹי, לְהִמּוֹל; וַיֵּשְׁבוּ תַחְתָּם בַּמַּחֲנֶה, עַד חֲיוֹתָם. 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ט</a:t>
            </a:r>
            <a:r>
              <a:rPr lang="x-none" sz="120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וַיֹּאמֶר יְהוָה, אֶל-יְהוֹשֻׁעַ, הַיּוֹם גַּלּוֹתִי אֶת-חֶרְפַּת מִצְרַיִם, מֵעֲלֵיכֶם; וַיִּקְרָא שֵׁם הַמָּקוֹם הַהוּא, גִּלְגָּל, עַד, הַיּוֹם הַזֶּה. </a:t>
            </a:r>
            <a:endParaRPr sz="1100" b="1" i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i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12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ספר יהושע, פרקים ד' ו-ה'</a:t>
            </a:r>
            <a:endParaRPr sz="12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Shape 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527" y="4719645"/>
            <a:ext cx="2417823" cy="15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ערכת נושא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145</Words>
  <Application>Microsoft Office PowerPoint</Application>
  <PresentationFormat>A4 Paper (210x297 mm)‎</PresentationFormat>
  <Paragraphs>30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1_ערכת נושא Office</vt:lpstr>
      <vt:lpstr>גילגל בתקופת התנ"ך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גילגל בתקופת התנ"ך</dc:title>
  <dc:creator>home</dc:creator>
  <cp:lastModifiedBy>home</cp:lastModifiedBy>
  <cp:revision>1</cp:revision>
  <dcterms:modified xsi:type="dcterms:W3CDTF">2018-07-09T10:17:32Z</dcterms:modified>
</cp:coreProperties>
</file>