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294" y="31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izTMmZ9WYlE&amp;app=deskto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מנוחה בעמל</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עברנו חורף ארוך וממושך. חורף מלא אירועים, פעילות, התקדמות, התמודדות. מצפי תכנית המנהיגות עברו תקופות משמעותיות ומורכבות, במרחב דרום היה לנו את מבצע האיתור של העדר מהערבה, במרחב צפון אנחנו עדיין בעיצומו של המבצע ביבניאל, הארגון נמצא בצמיחה מתמדת ופרויקטים חדשים צצים מתוך האדמה. </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אז רגע אחרי פורים, וקצת לפני פסח, אנחנו מנסים להעמיק במושג מנוחה, דווקא מתוך עמל.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נפתח בשיר שמסתובב לאחרונה על גלי הרדיו, שיש בו משהו מתוק, הרצון להתנתק לרגע ולהשתחרר.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דווקא רצון כזה יכול לתת לנו הבנה של כל הפרספקטיבה, שממנה אפשר להתנתק ולרגע, אבל א לשכוח לחזור.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hlinkClick r:id="rId2"/>
              </a:rPr>
              <a:t>הקישור לשיר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משהו נעים – בריחה או מנוחה?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מהי הבקשה שקיימת בשיר? האם היא למנוחה, שלווה, התנתקות, פסיביות, בטלנות או משהו אחר?</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צדיקים אין להם מנוחה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אם צדיק הוא אדם שיש בו שאיפה לשלמות, מדוע אין לו מנוחה?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אתם מצליחים להזדהות עם עולם כזה שמוותר על השלווה?</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מנוחה בעמל</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לפי הגישה שחבורת הכותבים מציעה, האם יש מנוחה? מהי?</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ההיפך מ"מנוחה בעמל" הוא תלישות. מדוע בני אדם יסתפקו בחייהם בתלישות, ואיך אפשר להתנער ממנה באמת?</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משהו נעים – בריחה או מנוחה?</a:t>
            </a:r>
          </a:p>
          <a:p>
            <a:pPr>
              <a:spcAft>
                <a:spcPts val="600"/>
              </a:spcAft>
            </a:pPr>
            <a:r>
              <a:rPr lang="he-IL" sz="600" u="sng" dirty="0" smtClean="0">
                <a:solidFill>
                  <a:srgbClr val="5E4D36"/>
                </a:solidFill>
                <a:latin typeface="Levenim MT" panose="02010502060101010101" pitchFamily="2" charset="-79"/>
                <a:cs typeface="Levenim MT" panose="02010502060101010101" pitchFamily="2" charset="-79"/>
              </a:rPr>
              <a:t>קשה </a:t>
            </a:r>
            <a:r>
              <a:rPr lang="he-IL" sz="600" u="sng" dirty="0">
                <a:solidFill>
                  <a:srgbClr val="5E4D36"/>
                </a:solidFill>
                <a:latin typeface="Levenim MT" panose="02010502060101010101" pitchFamily="2" charset="-79"/>
                <a:cs typeface="Levenim MT" panose="02010502060101010101" pitchFamily="2" charset="-79"/>
              </a:rPr>
              <a:t>עם החדשות פה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אז לפעמים אני לוקח את האוטו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ונוסע צפונה מהעיר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לפני שעוד מלחמה תתחיל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והברכיים רועדות לי לרגע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קשה לי לעכל את מה שאני שומע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עוד מאותו הפזמון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ישראל סוריה לבנון </a:t>
            </a:r>
          </a:p>
          <a:p>
            <a:pPr algn="just">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אני חייב להתנתק היה דיון מרתק </a:t>
            </a:r>
          </a:p>
          <a:p>
            <a:pPr algn="just">
              <a:lnSpc>
                <a:spcPts val="1000"/>
              </a:lnSpc>
            </a:pPr>
            <a:r>
              <a:rPr lang="he-IL" sz="600" dirty="0" err="1">
                <a:solidFill>
                  <a:srgbClr val="5E4D36"/>
                </a:solidFill>
                <a:latin typeface="Levenim MT" panose="02010502060101010101" pitchFamily="2" charset="-79"/>
                <a:cs typeface="Levenim MT" panose="02010502060101010101" pitchFamily="2" charset="-79"/>
              </a:rPr>
              <a:t>הכל</a:t>
            </a:r>
            <a:r>
              <a:rPr lang="he-IL" sz="600" dirty="0">
                <a:solidFill>
                  <a:srgbClr val="5E4D36"/>
                </a:solidFill>
                <a:latin typeface="Levenim MT" panose="02010502060101010101" pitchFamily="2" charset="-79"/>
                <a:cs typeface="Levenim MT" panose="02010502060101010101" pitchFamily="2" charset="-79"/>
              </a:rPr>
              <a:t> נשמע לי כמו אזעקה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אני חייב לכבות רעשים ומהומות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צריך שיר להפיג </a:t>
            </a:r>
            <a:r>
              <a:rPr lang="he-IL" sz="600" dirty="0" err="1">
                <a:solidFill>
                  <a:srgbClr val="5E4D36"/>
                </a:solidFill>
                <a:latin typeface="Levenim MT" panose="02010502060101010101" pitchFamily="2" charset="-79"/>
                <a:cs typeface="Levenim MT" panose="02010502060101010101" pitchFamily="2" charset="-79"/>
              </a:rPr>
              <a:t>ת׳מועקה</a:t>
            </a:r>
            <a:r>
              <a:rPr lang="he-IL" sz="600" dirty="0">
                <a:solidFill>
                  <a:srgbClr val="5E4D36"/>
                </a:solidFill>
                <a:latin typeface="Levenim MT" panose="02010502060101010101" pitchFamily="2" charset="-79"/>
                <a:cs typeface="Levenim MT" panose="02010502060101010101" pitchFamily="2" charset="-79"/>
              </a:rPr>
              <a:t> </a:t>
            </a:r>
          </a:p>
          <a:p>
            <a:pPr algn="just">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שים לי איזה אריק ככה להירגע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תן לי להניח את הראש דקה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שים לי איזה זהר לרגע בקטנה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משהו נעים לנשמה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שים לי איזה מאיר שוט של תקווה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פזמון אחד נעים עם קצב מנגינה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תן לי להניח את הראש דקה... </a:t>
            </a:r>
          </a:p>
          <a:p>
            <a:pPr algn="just">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קשה </a:t>
            </a:r>
            <a:r>
              <a:rPr lang="he-IL" sz="600" dirty="0" err="1">
                <a:solidFill>
                  <a:srgbClr val="5E4D36"/>
                </a:solidFill>
                <a:latin typeface="Levenim MT" panose="02010502060101010101" pitchFamily="2" charset="-79"/>
                <a:cs typeface="Levenim MT" panose="02010502060101010101" pitchFamily="2" charset="-79"/>
              </a:rPr>
              <a:t>קשה</a:t>
            </a:r>
            <a:r>
              <a:rPr lang="he-IL" sz="600" dirty="0">
                <a:solidFill>
                  <a:srgbClr val="5E4D36"/>
                </a:solidFill>
                <a:latin typeface="Levenim MT" panose="02010502060101010101" pitchFamily="2" charset="-79"/>
                <a:cs typeface="Levenim MT" panose="02010502060101010101" pitchFamily="2" charset="-79"/>
              </a:rPr>
              <a:t> היום שלי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יש את העניין הזה הכלכלי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וכולנו חרוצים אך בינינו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אנו עובדים </a:t>
            </a:r>
            <a:r>
              <a:rPr lang="he-IL" sz="600" dirty="0" err="1">
                <a:solidFill>
                  <a:srgbClr val="5E4D36"/>
                </a:solidFill>
                <a:latin typeface="Levenim MT" panose="02010502060101010101" pitchFamily="2" charset="-79"/>
                <a:cs typeface="Levenim MT" panose="02010502060101010101" pitchFamily="2" charset="-79"/>
              </a:rPr>
              <a:t>עובדים</a:t>
            </a:r>
            <a:r>
              <a:rPr lang="he-IL" sz="600" dirty="0">
                <a:solidFill>
                  <a:srgbClr val="5E4D36"/>
                </a:solidFill>
                <a:latin typeface="Levenim MT" panose="02010502060101010101" pitchFamily="2" charset="-79"/>
                <a:cs typeface="Levenim MT" panose="02010502060101010101" pitchFamily="2" charset="-79"/>
              </a:rPr>
              <a:t> אבל עובדים עלינו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אז מחכים למזל בתורים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ומבטיחים עוד חלומות לילדים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כולם מדברים על בית וגינה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שוברים חסכונות ואין מספיק גם לדירה </a:t>
            </a:r>
          </a:p>
          <a:p>
            <a:pPr algn="just">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אני חייב להתנתק היה דיון מרתק </a:t>
            </a:r>
            <a:r>
              <a:rPr lang="he-IL" sz="600" dirty="0" smtClean="0">
                <a:solidFill>
                  <a:srgbClr val="5E4D36"/>
                </a:solidFill>
                <a:latin typeface="Levenim MT" panose="02010502060101010101" pitchFamily="2" charset="-79"/>
                <a:cs typeface="Levenim MT" panose="02010502060101010101" pitchFamily="2" charset="-79"/>
              </a:rPr>
              <a:t>...</a:t>
            </a: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שים לי איזה אריק ככה להירגע.. </a:t>
            </a:r>
          </a:p>
          <a:p>
            <a:pPr algn="just">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וקשה קשה נכון, אבל אין ברירה אחרת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השקט נעדר אך הארץ נהדרת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אז מנסים למצוא איזו פינה קטנה מוארת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הראש אולי בורח אבל הנשמה נשארת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והימים שלי עוברים בין כל הכותרות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כסף </a:t>
            </a:r>
            <a:r>
              <a:rPr lang="he-IL" sz="600" dirty="0" err="1">
                <a:solidFill>
                  <a:srgbClr val="5E4D36"/>
                </a:solidFill>
                <a:latin typeface="Levenim MT" panose="02010502060101010101" pitchFamily="2" charset="-79"/>
                <a:cs typeface="Levenim MT" panose="02010502060101010101" pitchFamily="2" charset="-79"/>
              </a:rPr>
              <a:t>כסף</a:t>
            </a:r>
            <a:r>
              <a:rPr lang="he-IL" sz="600" dirty="0">
                <a:solidFill>
                  <a:srgbClr val="5E4D36"/>
                </a:solidFill>
                <a:latin typeface="Levenim MT" panose="02010502060101010101" pitchFamily="2" charset="-79"/>
                <a:cs typeface="Levenim MT" panose="02010502060101010101" pitchFamily="2" charset="-79"/>
              </a:rPr>
              <a:t> אהבה שלום ומלחמות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ואף אחד לא מצליח להשכיח </a:t>
            </a:r>
            <a:r>
              <a:rPr lang="he-IL" sz="600" dirty="0" err="1">
                <a:solidFill>
                  <a:srgbClr val="5E4D36"/>
                </a:solidFill>
                <a:latin typeface="Levenim MT" panose="02010502060101010101" pitchFamily="2" charset="-79"/>
                <a:cs typeface="Levenim MT" panose="02010502060101010101" pitchFamily="2" charset="-79"/>
              </a:rPr>
              <a:t>ת׳צרות</a:t>
            </a:r>
            <a:r>
              <a:rPr lang="he-IL" sz="600" dirty="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600" dirty="0">
                <a:solidFill>
                  <a:srgbClr val="5E4D36"/>
                </a:solidFill>
                <a:latin typeface="Levenim MT" panose="02010502060101010101" pitchFamily="2" charset="-79"/>
                <a:cs typeface="Levenim MT" panose="02010502060101010101" pitchFamily="2" charset="-79"/>
              </a:rPr>
              <a:t>אנחנו אנשים פשוטים עם בעיות גדולות </a:t>
            </a: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התקווה 6 </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מילים ולחן: עמרי גליקמן</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מנוחה בעמל</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אדם לעמל יולד. </a:t>
            </a:r>
          </a:p>
          <a:p>
            <a:pPr algn="just">
              <a:lnSpc>
                <a:spcPct val="150000"/>
              </a:lnSpc>
            </a:pPr>
            <a:r>
              <a:rPr lang="he-IL" sz="700" dirty="0" err="1" smtClean="0">
                <a:solidFill>
                  <a:srgbClr val="5E4D36"/>
                </a:solidFill>
                <a:latin typeface="Levenim MT" panose="02010502060101010101" pitchFamily="2" charset="-79"/>
                <a:cs typeface="Levenim MT" panose="02010502060101010101" pitchFamily="2" charset="-79"/>
              </a:rPr>
              <a:t>תכל'ס</a:t>
            </a:r>
            <a:r>
              <a:rPr lang="he-IL" sz="700" dirty="0" smtClean="0">
                <a:solidFill>
                  <a:srgbClr val="5E4D36"/>
                </a:solidFill>
                <a:latin typeface="Levenim MT" panose="02010502060101010101" pitchFamily="2" charset="-79"/>
                <a:cs typeface="Levenim MT" panose="02010502060101010101" pitchFamily="2" charset="-79"/>
              </a:rPr>
              <a:t> זאת ברכה או קללה?</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אז כנראה שגם וגם. כי יש עמל טוב ועמל רע.</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עמל רע הוא עמל שלא הולך לאף מקום. מן סיזיפיות שאין לה תכלית, או שהעמל הוא מחיר שאנחנו משלמים עבור כלום.</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עמל טוב הוא עמל שהולך לאיזה מקום.</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אפשר להסתכל על המושג "מנוחה" ביכולת </a:t>
            </a:r>
            <a:r>
              <a:rPr lang="he-IL" sz="700" b="1" dirty="0" smtClean="0">
                <a:solidFill>
                  <a:srgbClr val="5E4D36"/>
                </a:solidFill>
                <a:latin typeface="Levenim MT" panose="02010502060101010101" pitchFamily="2" charset="-79"/>
                <a:cs typeface="Levenim MT" panose="02010502060101010101" pitchFamily="2" charset="-79"/>
              </a:rPr>
              <a:t>להניח</a:t>
            </a:r>
            <a:r>
              <a:rPr lang="he-IL" sz="700" dirty="0" smtClean="0">
                <a:solidFill>
                  <a:srgbClr val="5E4D36"/>
                </a:solidFill>
                <a:latin typeface="Levenim MT" panose="02010502060101010101" pitchFamily="2" charset="-79"/>
                <a:cs typeface="Levenim MT" panose="02010502060101010101" pitchFamily="2" charset="-79"/>
              </a:rPr>
              <a:t> את עצמך במקום שבו ההשקעה שלך תהיה באמת שלך. אמנם יש במנוחה הזאת עמל, אבל זהו עמל עם ברכה. </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עמל כזה הוא עמל שאמנם דורש כוחות, אבל במקביל יש בו יצירה של כוחות גדולים יותר שחוזרים ומזינים אותך, כמו מנוע שמטעין בחזרה את המצבר, אותו מצבר שיתניע את אותו מנוע שוב ושוב</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זאת מנוחה שהיא "</a:t>
            </a:r>
            <a:r>
              <a:rPr lang="he-IL" sz="700" b="1" dirty="0" smtClean="0">
                <a:solidFill>
                  <a:srgbClr val="5E4D36"/>
                </a:solidFill>
                <a:latin typeface="Levenim MT" panose="02010502060101010101" pitchFamily="2" charset="-79"/>
                <a:cs typeface="Levenim MT" panose="02010502060101010101" pitchFamily="2" charset="-79"/>
              </a:rPr>
              <a:t>מנוחה בעמל</a:t>
            </a:r>
            <a:r>
              <a:rPr lang="he-IL" sz="700" dirty="0" smtClean="0">
                <a:solidFill>
                  <a:srgbClr val="5E4D36"/>
                </a:solidFill>
                <a:latin typeface="Levenim MT" panose="02010502060101010101" pitchFamily="2" charset="-79"/>
                <a:cs typeface="Levenim MT" panose="02010502060101010101" pitchFamily="2" charset="-79"/>
              </a:rPr>
              <a:t>" - מציאת המקום הנכון שבו אנו "מניחים" את עצמנו על מנת לפעול, לעמול וליצור, ולפעמים תוך כדי המנוחה תהיה גם התמודדות שגם בה יש להשקיע.</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ההיפך ממנוחה שכזאת זה מצב של </a:t>
            </a:r>
            <a:r>
              <a:rPr lang="he-IL" sz="700" b="1" dirty="0" smtClean="0">
                <a:solidFill>
                  <a:srgbClr val="5E4D36"/>
                </a:solidFill>
                <a:latin typeface="Levenim MT" panose="02010502060101010101" pitchFamily="2" charset="-79"/>
                <a:cs typeface="Levenim MT" panose="02010502060101010101" pitchFamily="2" charset="-79"/>
              </a:rPr>
              <a:t>תלישות</a:t>
            </a:r>
            <a:r>
              <a:rPr lang="he-IL" sz="700" dirty="0" smtClean="0">
                <a:solidFill>
                  <a:srgbClr val="5E4D36"/>
                </a:solidFill>
                <a:latin typeface="Levenim MT" panose="02010502060101010101" pitchFamily="2" charset="-79"/>
                <a:cs typeface="Levenim MT" panose="02010502060101010101" pitchFamily="2" charset="-79"/>
              </a:rPr>
              <a:t>. כשאין לך כבר במה להשקיע, כשאין לך על מה לחלום ולפעמים גם אין לך על מה להילחם. תלישות אינה מנוחה, ולרוב מצריכה כוחות גדולים יותר - גם בגלל שמצב של תלישות הוא מצב שבו אין כניסה מתחדשת של כוחות, וגם בגלל שכל דבר קטן פוגע בה. </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בחיים של "</a:t>
            </a:r>
            <a:r>
              <a:rPr lang="he-IL" sz="700" b="1" dirty="0" smtClean="0">
                <a:solidFill>
                  <a:srgbClr val="5E4D36"/>
                </a:solidFill>
                <a:latin typeface="Levenim MT" panose="02010502060101010101" pitchFamily="2" charset="-79"/>
                <a:cs typeface="Levenim MT" panose="02010502060101010101" pitchFamily="2" charset="-79"/>
              </a:rPr>
              <a:t>מנוחה בעמל</a:t>
            </a:r>
            <a:r>
              <a:rPr lang="he-IL" sz="700" dirty="0" smtClean="0">
                <a:solidFill>
                  <a:srgbClr val="5E4D36"/>
                </a:solidFill>
                <a:latin typeface="Levenim MT" panose="02010502060101010101" pitchFamily="2" charset="-79"/>
                <a:cs typeface="Levenim MT" panose="02010502060101010101" pitchFamily="2" charset="-79"/>
              </a:rPr>
              <a:t>" בהחלט יש מקום לעצירה, להתבוננות, ולהתחדשות, וזאת "</a:t>
            </a:r>
            <a:r>
              <a:rPr lang="he-IL" sz="700" b="1" dirty="0" smtClean="0">
                <a:solidFill>
                  <a:srgbClr val="5E4D36"/>
                </a:solidFill>
                <a:latin typeface="Levenim MT" panose="02010502060101010101" pitchFamily="2" charset="-79"/>
                <a:cs typeface="Levenim MT" panose="02010502060101010101" pitchFamily="2" charset="-79"/>
              </a:rPr>
              <a:t>המנוחה שבמנוחה"</a:t>
            </a:r>
            <a:r>
              <a:rPr lang="he-IL" sz="700" dirty="0" smtClean="0">
                <a:solidFill>
                  <a:srgbClr val="5E4D36"/>
                </a:solidFill>
                <a:latin typeface="Levenim MT" panose="02010502060101010101" pitchFamily="2" charset="-79"/>
                <a:cs typeface="Levenim MT" panose="02010502060101010101" pitchFamily="2" charset="-79"/>
              </a:rPr>
              <a:t>.  	</a:t>
            </a:r>
            <a:r>
              <a:rPr lang="he-IL" sz="5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500" dirty="0">
              <a:solidFill>
                <a:srgbClr val="5E4D36"/>
              </a:solidFill>
              <a:latin typeface="Levenim MT" panose="02010502060101010101" pitchFamily="2" charset="-79"/>
              <a:cs typeface="Levenim MT" panose="02010502060101010101" pitchFamily="2" charset="-79"/>
            </a:endParaRPr>
          </a:p>
        </p:txBody>
      </p:sp>
      <p:pic>
        <p:nvPicPr>
          <p:cNvPr id="3" name="מציין מיקום של תמונה 2"/>
          <p:cNvPicPr>
            <a:picLocks noGrp="1" noChangeAspect="1"/>
          </p:cNvPicPr>
          <p:nvPr>
            <p:ph type="pic" sz="quarter" idx="15"/>
          </p:nvPr>
        </p:nvPicPr>
        <p:blipFill>
          <a:blip r:embed="rId3" cstate="print">
            <a:extLst>
              <a:ext uri="{28A0092B-C50C-407E-A947-70E740481C1C}">
                <a14:useLocalDpi xmlns:a14="http://schemas.microsoft.com/office/drawing/2010/main" xmlns="" val="0"/>
              </a:ext>
            </a:extLst>
          </a:blip>
          <a:srcRect l="10006" r="10006"/>
          <a:stretch>
            <a:fillRect/>
          </a:stretch>
        </p:blipFill>
        <p:spPr>
          <a:xfrm>
            <a:off x="470888" y="6060141"/>
            <a:ext cx="702525" cy="657182"/>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צדיקים אין להם מנוחה</a:t>
            </a:r>
          </a:p>
          <a:p>
            <a:r>
              <a:rPr lang="he-IL" sz="700" dirty="0">
                <a:solidFill>
                  <a:srgbClr val="5E4D36"/>
                </a:solidFill>
                <a:latin typeface="Levenim MT" panose="02010502060101010101" pitchFamily="2" charset="-79"/>
                <a:cs typeface="Levenim MT" panose="02010502060101010101" pitchFamily="2" charset="-79"/>
              </a:rPr>
              <a:t>בעולם שלנו כולם מוכרים שלוות נפש. </a:t>
            </a:r>
            <a:endParaRPr lang="he-IL" sz="700" dirty="0" smtClean="0">
              <a:solidFill>
                <a:srgbClr val="5E4D36"/>
              </a:solidFill>
              <a:latin typeface="Levenim MT" panose="02010502060101010101" pitchFamily="2" charset="-79"/>
              <a:cs typeface="Levenim MT" panose="02010502060101010101" pitchFamily="2" charset="-79"/>
            </a:endParaRPr>
          </a:p>
          <a:p>
            <a:r>
              <a:rPr lang="he-IL" sz="700" dirty="0" smtClean="0">
                <a:solidFill>
                  <a:srgbClr val="5E4D36"/>
                </a:solidFill>
                <a:latin typeface="Levenim MT" panose="02010502060101010101" pitchFamily="2" charset="-79"/>
                <a:cs typeface="Levenim MT" panose="02010502060101010101" pitchFamily="2" charset="-79"/>
              </a:rPr>
              <a:t>אחת </a:t>
            </a:r>
            <a:r>
              <a:rPr lang="he-IL" sz="700" dirty="0">
                <a:solidFill>
                  <a:srgbClr val="5E4D36"/>
                </a:solidFill>
                <a:latin typeface="Levenim MT" panose="02010502060101010101" pitchFamily="2" charset="-79"/>
                <a:cs typeface="Levenim MT" panose="02010502060101010101" pitchFamily="2" charset="-79"/>
              </a:rPr>
              <a:t>הסחורות הכי מבוקשות בעולם היא שלוות הנפש, ולא מדובר רק על אלה שמטופלים אצל פסיכולוגים, המקבלים הרבה מאד כסף בעד מכירה של שלוות נפש. </a:t>
            </a:r>
            <a:endParaRPr lang="he-IL" sz="700" dirty="0" smtClean="0">
              <a:solidFill>
                <a:srgbClr val="5E4D36"/>
              </a:solidFill>
              <a:latin typeface="Levenim MT" panose="02010502060101010101" pitchFamily="2" charset="-79"/>
              <a:cs typeface="Levenim MT" panose="02010502060101010101" pitchFamily="2" charset="-79"/>
            </a:endParaRPr>
          </a:p>
          <a:p>
            <a:endParaRPr lang="he-IL" sz="600" dirty="0" smtClean="0">
              <a:solidFill>
                <a:srgbClr val="5E4D36"/>
              </a:solidFill>
              <a:latin typeface="Levenim MT" panose="02010502060101010101" pitchFamily="2" charset="-79"/>
              <a:cs typeface="Levenim MT" panose="02010502060101010101" pitchFamily="2" charset="-79"/>
            </a:endParaRPr>
          </a:p>
          <a:p>
            <a:r>
              <a:rPr lang="he-IL" sz="700" dirty="0" smtClean="0">
                <a:solidFill>
                  <a:srgbClr val="5E4D36"/>
                </a:solidFill>
                <a:latin typeface="Levenim MT" panose="02010502060101010101" pitchFamily="2" charset="-79"/>
                <a:cs typeface="Levenim MT" panose="02010502060101010101" pitchFamily="2" charset="-79"/>
              </a:rPr>
              <a:t>העובדה</a:t>
            </a:r>
            <a:r>
              <a:rPr lang="he-IL" sz="700" dirty="0">
                <a:solidFill>
                  <a:srgbClr val="5E4D36"/>
                </a:solidFill>
                <a:latin typeface="Levenim MT" panose="02010502060101010101" pitchFamily="2" charset="-79"/>
                <a:cs typeface="Levenim MT" panose="02010502060101010101" pitchFamily="2" charset="-79"/>
              </a:rPr>
              <a:t>, שאין לצדיקים מנוחה, היא יותר מאשר אמירה של </a:t>
            </a:r>
            <a:r>
              <a:rPr lang="he-IL" sz="700" dirty="0" smtClean="0">
                <a:solidFill>
                  <a:srgbClr val="5E4D36"/>
                </a:solidFill>
                <a:latin typeface="Levenim MT" panose="02010502060101010101" pitchFamily="2" charset="-79"/>
                <a:cs typeface="Levenim MT" panose="02010502060101010101" pitchFamily="2" charset="-79"/>
              </a:rPr>
              <a:t>"בדיעבד" </a:t>
            </a:r>
            <a:r>
              <a:rPr lang="he-IL" sz="700" dirty="0">
                <a:solidFill>
                  <a:srgbClr val="5E4D36"/>
                </a:solidFill>
                <a:latin typeface="Levenim MT" panose="02010502060101010101" pitchFamily="2" charset="-79"/>
                <a:cs typeface="Levenim MT" panose="02010502060101010101" pitchFamily="2" charset="-79"/>
              </a:rPr>
              <a:t>בלבד, זו גישה בסיסית יסודית שאומרת בעצם דבר כזה: </a:t>
            </a:r>
            <a:endParaRPr lang="he-IL" sz="700" dirty="0" smtClean="0">
              <a:solidFill>
                <a:srgbClr val="5E4D36"/>
              </a:solidFill>
              <a:latin typeface="Levenim MT" panose="02010502060101010101" pitchFamily="2" charset="-79"/>
              <a:cs typeface="Levenim MT" panose="02010502060101010101" pitchFamily="2" charset="-79"/>
            </a:endParaRPr>
          </a:p>
          <a:p>
            <a:r>
              <a:rPr lang="he-IL" sz="700" dirty="0" smtClean="0">
                <a:solidFill>
                  <a:srgbClr val="5E4D36"/>
                </a:solidFill>
                <a:latin typeface="Levenim MT" panose="02010502060101010101" pitchFamily="2" charset="-79"/>
                <a:cs typeface="Levenim MT" panose="02010502060101010101" pitchFamily="2" charset="-79"/>
              </a:rPr>
              <a:t>יש </a:t>
            </a:r>
            <a:r>
              <a:rPr lang="he-IL" sz="700" dirty="0">
                <a:solidFill>
                  <a:srgbClr val="5E4D36"/>
                </a:solidFill>
                <a:latin typeface="Levenim MT" panose="02010502060101010101" pitchFamily="2" charset="-79"/>
                <a:cs typeface="Levenim MT" panose="02010502060101010101" pitchFamily="2" charset="-79"/>
              </a:rPr>
              <a:t>כך וכך מעלות טובות בעולם, יש כך וכך דברים שהקב"ה נותן, אם בעולם הזה ואם בעולם </a:t>
            </a:r>
            <a:r>
              <a:rPr lang="he-IL" sz="700" dirty="0" smtClean="0">
                <a:solidFill>
                  <a:srgbClr val="5E4D36"/>
                </a:solidFill>
                <a:latin typeface="Levenim MT" panose="02010502060101010101" pitchFamily="2" charset="-79"/>
                <a:cs typeface="Levenim MT" panose="02010502060101010101" pitchFamily="2" charset="-79"/>
              </a:rPr>
              <a:t>הבא</a:t>
            </a:r>
            <a:r>
              <a:rPr lang="he-IL" sz="700" dirty="0">
                <a:solidFill>
                  <a:srgbClr val="5E4D36"/>
                </a:solidFill>
                <a:latin typeface="Levenim MT" panose="02010502060101010101" pitchFamily="2" charset="-79"/>
                <a:cs typeface="Levenim MT" panose="02010502060101010101" pitchFamily="2" charset="-79"/>
              </a:rPr>
              <a:t>, ושלוה לצדיקים איננה מהמתנות הללו</a:t>
            </a:r>
            <a:r>
              <a:rPr lang="he-IL" sz="700" dirty="0" smtClean="0">
                <a:solidFill>
                  <a:srgbClr val="5E4D36"/>
                </a:solidFill>
                <a:latin typeface="Levenim MT" panose="02010502060101010101" pitchFamily="2" charset="-79"/>
                <a:cs typeface="Levenim MT" panose="02010502060101010101" pitchFamily="2" charset="-79"/>
              </a:rPr>
              <a:t>.</a:t>
            </a:r>
          </a:p>
          <a:p>
            <a:r>
              <a:rPr lang="he-IL" sz="700" dirty="0" smtClean="0">
                <a:solidFill>
                  <a:srgbClr val="5E4D36"/>
                </a:solidFill>
                <a:latin typeface="Levenim MT" panose="02010502060101010101" pitchFamily="2" charset="-79"/>
                <a:cs typeface="Levenim MT" panose="02010502060101010101" pitchFamily="2" charset="-79"/>
              </a:rPr>
              <a:t>מה </a:t>
            </a:r>
            <a:r>
              <a:rPr lang="he-IL" sz="700" dirty="0">
                <a:solidFill>
                  <a:srgbClr val="5E4D36"/>
                </a:solidFill>
                <a:latin typeface="Levenim MT" panose="02010502060101010101" pitchFamily="2" charset="-79"/>
                <a:cs typeface="Levenim MT" panose="02010502060101010101" pitchFamily="2" charset="-79"/>
              </a:rPr>
              <a:t>קורה כשצדיק רוצה לנוח? בסופו של דבר צדיק הוא בשר ודם ויכול להיות שגם הוא רוצה לנוח, אז הקב"ה לא נותן לו, הוא אומר: אם אתה רוצה לנוח - לא יתנו לך לנוח, זה שאתה לא חי בשלוה הוא חלק ממהותך בתורת צדיק.</a:t>
            </a:r>
            <a:endParaRPr lang="he-IL" sz="700" dirty="0" smtClean="0">
              <a:solidFill>
                <a:srgbClr val="5E4D36"/>
              </a:solidFill>
              <a:latin typeface="Levenim MT" panose="02010502060101010101" pitchFamily="2" charset="-79"/>
              <a:cs typeface="Levenim MT" panose="02010502060101010101" pitchFamily="2" charset="-79"/>
            </a:endParaRPr>
          </a:p>
          <a:p>
            <a:endParaRPr lang="he-IL" sz="600" dirty="0" smtClean="0">
              <a:solidFill>
                <a:srgbClr val="5E4D36"/>
              </a:solidFill>
              <a:latin typeface="Levenim MT" panose="02010502060101010101" pitchFamily="2" charset="-79"/>
              <a:cs typeface="Levenim MT" panose="02010502060101010101" pitchFamily="2" charset="-79"/>
            </a:endParaRPr>
          </a:p>
          <a:p>
            <a:r>
              <a:rPr lang="he-IL" sz="700" dirty="0" smtClean="0">
                <a:solidFill>
                  <a:srgbClr val="5E4D36"/>
                </a:solidFill>
                <a:latin typeface="Levenim MT" panose="02010502060101010101" pitchFamily="2" charset="-79"/>
                <a:cs typeface="Levenim MT" panose="02010502060101010101" pitchFamily="2" charset="-79"/>
              </a:rPr>
              <a:t>המסקנה </a:t>
            </a:r>
            <a:r>
              <a:rPr lang="he-IL" sz="700" dirty="0">
                <a:solidFill>
                  <a:srgbClr val="5E4D36"/>
                </a:solidFill>
                <a:latin typeface="Levenim MT" panose="02010502060101010101" pitchFamily="2" charset="-79"/>
                <a:cs typeface="Levenim MT" panose="02010502060101010101" pitchFamily="2" charset="-79"/>
              </a:rPr>
              <a:t>לא מנחמת, ובוודאי לא מרגיעה: חיים של שלוה הם בוודאי יותר נעימים, אבל הם לא יותר טובים. </a:t>
            </a:r>
            <a:endParaRPr lang="he-IL" sz="700" dirty="0" smtClean="0">
              <a:solidFill>
                <a:srgbClr val="5E4D36"/>
              </a:solidFill>
              <a:latin typeface="Levenim MT" panose="02010502060101010101" pitchFamily="2" charset="-79"/>
              <a:cs typeface="Levenim MT" panose="02010502060101010101" pitchFamily="2" charset="-79"/>
            </a:endParaRPr>
          </a:p>
          <a:p>
            <a:r>
              <a:rPr lang="he-IL" sz="700" dirty="0" smtClean="0">
                <a:solidFill>
                  <a:srgbClr val="5E4D36"/>
                </a:solidFill>
                <a:latin typeface="Levenim MT" panose="02010502060101010101" pitchFamily="2" charset="-79"/>
                <a:cs typeface="Levenim MT" panose="02010502060101010101" pitchFamily="2" charset="-79"/>
              </a:rPr>
              <a:t>הבחירה </a:t>
            </a:r>
            <a:r>
              <a:rPr lang="he-IL" sz="700" dirty="0">
                <a:solidFill>
                  <a:srgbClr val="5E4D36"/>
                </a:solidFill>
                <a:latin typeface="Levenim MT" panose="02010502060101010101" pitchFamily="2" charset="-79"/>
                <a:cs typeface="Levenim MT" panose="02010502060101010101" pitchFamily="2" charset="-79"/>
              </a:rPr>
              <a:t>בטוב היא לא בחירה בחיים של שלוה, לא בחיים של שקט ולא בחיים של מניעת בעיות, אלא בחיים שכוללים בתוכם כמות מסוימת של התייסרות</a:t>
            </a:r>
            <a:r>
              <a:rPr lang="he-IL" sz="700" dirty="0" smtClean="0">
                <a:solidFill>
                  <a:srgbClr val="5E4D36"/>
                </a:solidFill>
                <a:latin typeface="Levenim MT" panose="02010502060101010101" pitchFamily="2" charset="-79"/>
                <a:cs typeface="Levenim MT" panose="02010502060101010101" pitchFamily="2" charset="-79"/>
              </a:rPr>
              <a:t>.</a:t>
            </a:r>
          </a:p>
          <a:p>
            <a:endParaRPr lang="he-IL" sz="700" dirty="0">
              <a:solidFill>
                <a:srgbClr val="5E4D36"/>
              </a:solidFill>
              <a:latin typeface="Levenim MT" panose="02010502060101010101" pitchFamily="2" charset="-79"/>
              <a:cs typeface="Levenim MT" panose="02010502060101010101" pitchFamily="2" charset="-79"/>
            </a:endParaRPr>
          </a:p>
          <a:p>
            <a:pPr algn="l"/>
            <a:r>
              <a:rPr lang="he-IL" sz="500" dirty="0" smtClean="0">
                <a:solidFill>
                  <a:srgbClr val="5E4D36"/>
                </a:solidFill>
                <a:latin typeface="Levenim MT" panose="02010502060101010101" pitchFamily="2" charset="-79"/>
                <a:cs typeface="Levenim MT" panose="02010502060101010101" pitchFamily="2" charset="-79"/>
              </a:rPr>
              <a:t>הרב </a:t>
            </a:r>
            <a:r>
              <a:rPr lang="he-IL" sz="500" dirty="0">
                <a:solidFill>
                  <a:srgbClr val="5E4D36"/>
                </a:solidFill>
                <a:latin typeface="Levenim MT" panose="02010502060101010101" pitchFamily="2" charset="-79"/>
                <a:cs typeface="Levenim MT" panose="02010502060101010101" pitchFamily="2" charset="-79"/>
              </a:rPr>
              <a:t>עדין </a:t>
            </a:r>
            <a:r>
              <a:rPr lang="he-IL" sz="500" dirty="0" err="1">
                <a:solidFill>
                  <a:srgbClr val="5E4D36"/>
                </a:solidFill>
                <a:latin typeface="Levenim MT" panose="02010502060101010101" pitchFamily="2" charset="-79"/>
                <a:cs typeface="Levenim MT" panose="02010502060101010101" pitchFamily="2" charset="-79"/>
              </a:rPr>
              <a:t>שטיינזלץ</a:t>
            </a:r>
            <a:r>
              <a:rPr lang="he-IL" sz="500" dirty="0">
                <a:solidFill>
                  <a:srgbClr val="5E4D36"/>
                </a:solidFill>
                <a:latin typeface="Levenim MT" panose="02010502060101010101" pitchFamily="2" charset="-79"/>
                <a:cs typeface="Levenim MT" panose="02010502060101010101" pitchFamily="2" charset="-79"/>
              </a:rPr>
              <a:t> לפרשת וישב, מופיע </a:t>
            </a:r>
            <a:r>
              <a:rPr lang="he-IL" sz="500" dirty="0" smtClean="0">
                <a:solidFill>
                  <a:srgbClr val="5E4D36"/>
                </a:solidFill>
                <a:latin typeface="Levenim MT" panose="02010502060101010101" pitchFamily="2" charset="-79"/>
                <a:cs typeface="Levenim MT" panose="02010502060101010101" pitchFamily="2" charset="-79"/>
              </a:rPr>
              <a:t>באתר ישיבת מקור חיים</a:t>
            </a:r>
            <a:r>
              <a:rPr lang="he-IL" sz="1000" dirty="0"/>
              <a:t/>
            </a:r>
            <a:br>
              <a:rPr lang="he-IL" sz="1000" dirty="0"/>
            </a:br>
            <a:endParaRPr lang="he-IL" sz="950" b="1"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הנחייה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1000" dirty="0"/>
              <a:t>א</a:t>
            </a:r>
            <a:r>
              <a:rPr lang="he-IL" sz="1000" u="sng" dirty="0"/>
              <a:t>. משהו נעים – בריחה או מנוחה?</a:t>
            </a:r>
          </a:p>
          <a:p>
            <a:pPr marL="0" indent="0" algn="just">
              <a:lnSpc>
                <a:spcPct val="150000"/>
              </a:lnSpc>
              <a:buNone/>
            </a:pPr>
            <a:r>
              <a:rPr lang="he-IL" sz="1000" dirty="0" smtClean="0"/>
              <a:t>לאחר חלוקת הדפים, השמיעו את השיר ללומדים. הנחו אותם לעקוב אחר המילים המנגינה והנימה בה התקווה 6 שרים את השיר.</a:t>
            </a:r>
          </a:p>
          <a:p>
            <a:pPr marL="0" indent="0" algn="just">
              <a:lnSpc>
                <a:spcPct val="150000"/>
              </a:lnSpc>
              <a:buNone/>
            </a:pPr>
            <a:r>
              <a:rPr lang="he-IL" sz="1000" dirty="0" smtClean="0"/>
              <a:t>בקשו מהם להסביר את רגשותיהם בזמן שמיעת השיר.</a:t>
            </a:r>
          </a:p>
          <a:p>
            <a:pPr marL="0" indent="0" algn="just">
              <a:lnSpc>
                <a:spcPct val="150000"/>
              </a:lnSpc>
              <a:buNone/>
            </a:pPr>
            <a:r>
              <a:rPr lang="he-IL" sz="1000" dirty="0" smtClean="0"/>
              <a:t>לאחר מכן בקשו מהלומדים לנסות </a:t>
            </a:r>
            <a:r>
              <a:rPr lang="he-IL" sz="1000" dirty="0"/>
              <a:t>להגדיר את הבקשה של המשורר – האם היא למנוחה, שלווה התנתקות, פסיביות, בטלנות</a:t>
            </a:r>
            <a:r>
              <a:rPr lang="he-IL" sz="1000" dirty="0" smtClean="0"/>
              <a:t>? מהי עמדתכם ביחס לבקשה זו?</a:t>
            </a:r>
            <a:endParaRPr lang="he-IL" sz="1000" dirty="0"/>
          </a:p>
          <a:p>
            <a:pPr marL="0" indent="0" algn="just">
              <a:lnSpc>
                <a:spcPct val="150000"/>
              </a:lnSpc>
              <a:buNone/>
            </a:pPr>
            <a:r>
              <a:rPr lang="he-IL" sz="1000" u="sng" dirty="0"/>
              <a:t>ב. צדיקים אין להם </a:t>
            </a:r>
            <a:r>
              <a:rPr lang="he-IL" sz="1000" u="sng" dirty="0" smtClean="0"/>
              <a:t>מנוחה</a:t>
            </a:r>
          </a:p>
          <a:p>
            <a:pPr marL="0" indent="0" algn="just">
              <a:lnSpc>
                <a:spcPct val="150000"/>
              </a:lnSpc>
              <a:buNone/>
            </a:pPr>
            <a:r>
              <a:rPr lang="he-IL" sz="1000" dirty="0" smtClean="0"/>
              <a:t>הרקע לדבריו של הרב </a:t>
            </a:r>
            <a:r>
              <a:rPr lang="he-IL" sz="1000" dirty="0" err="1" smtClean="0"/>
              <a:t>שטיינזלץ</a:t>
            </a:r>
            <a:r>
              <a:rPr lang="he-IL" sz="1000" dirty="0" smtClean="0"/>
              <a:t> היא סיפורו של יעקב אבינו, סביב המירה של חכמים על כך שיעקב ביקש לשבת בשלווה וקפץ עליו רוגזו של יוסף.</a:t>
            </a:r>
          </a:p>
          <a:p>
            <a:pPr marL="0" indent="0" algn="just">
              <a:lnSpc>
                <a:spcPct val="150000"/>
              </a:lnSpc>
              <a:buNone/>
            </a:pPr>
            <a:r>
              <a:rPr lang="he-IL" sz="1000" dirty="0" smtClean="0"/>
              <a:t>אמירה מקבילה לכך היא "צדיקים אין להם מנוחה".</a:t>
            </a:r>
          </a:p>
          <a:p>
            <a:pPr marL="0" indent="0" algn="just">
              <a:lnSpc>
                <a:spcPct val="150000"/>
              </a:lnSpc>
              <a:buNone/>
            </a:pPr>
            <a:r>
              <a:rPr lang="he-IL" sz="1000" dirty="0" smtClean="0"/>
              <a:t> טענתו הראשונה של הרב </a:t>
            </a:r>
            <a:r>
              <a:rPr lang="he-IL" sz="1000" dirty="0" err="1" smtClean="0"/>
              <a:t>שטינזלץ</a:t>
            </a:r>
            <a:r>
              <a:rPr lang="he-IL" sz="1000" dirty="0" smtClean="0"/>
              <a:t> היא שהשלווה היא מצרך נפוץ תרבות שלנו. </a:t>
            </a:r>
          </a:p>
          <a:p>
            <a:pPr marL="0" indent="0" algn="just">
              <a:lnSpc>
                <a:spcPct val="150000"/>
              </a:lnSpc>
              <a:buNone/>
            </a:pPr>
            <a:r>
              <a:rPr lang="he-IL" sz="1000" dirty="0" err="1" smtClean="0"/>
              <a:t>שטינזלץ</a:t>
            </a:r>
            <a:r>
              <a:rPr lang="he-IL" sz="1000" dirty="0" smtClean="0"/>
              <a:t> </a:t>
            </a:r>
            <a:r>
              <a:rPr lang="he-IL" sz="1000" dirty="0"/>
              <a:t>מ</a:t>
            </a:r>
            <a:r>
              <a:rPr lang="he-IL" sz="1000" dirty="0" smtClean="0"/>
              <a:t>דבר על מודל הצדיק. הצדיק הוא מושג של האדם השואף לשלמות. החידוש שהרב </a:t>
            </a:r>
            <a:r>
              <a:rPr lang="he-IL" sz="1000" dirty="0" err="1" smtClean="0"/>
              <a:t>שטינזלץ</a:t>
            </a:r>
            <a:r>
              <a:rPr lang="he-IL" sz="1000" dirty="0" smtClean="0"/>
              <a:t> עושה כאן בדבריו, שהצדיק אינו שלם, אלא משתלם. הוא כל הזמן בתנועה אל עבר היותר טוב.  בתמונה שהוא מצייר - הקב"ה כביכול מייסר את הצדיק כדי שזה לא ידרוך במקום אליו הגיע ויסתפק בהישגיו. אלא כל הזמן יהיה בתנועה מתמדת. </a:t>
            </a:r>
          </a:p>
          <a:p>
            <a:pPr marL="0" indent="0" algn="just">
              <a:lnSpc>
                <a:spcPct val="150000"/>
              </a:lnSpc>
              <a:buNone/>
            </a:pPr>
            <a:r>
              <a:rPr lang="he-IL" sz="1000" dirty="0" smtClean="0"/>
              <a:t>לאחר שבלימוד הובהר המסר והרעיונות של הרב </a:t>
            </a:r>
            <a:r>
              <a:rPr lang="he-IL" sz="1000" dirty="0" err="1" smtClean="0"/>
              <a:t>שטינזלץ</a:t>
            </a:r>
            <a:r>
              <a:rPr lang="he-IL" sz="1000" dirty="0" smtClean="0"/>
              <a:t> ניתן לשאול: האם </a:t>
            </a:r>
            <a:r>
              <a:rPr lang="he-IL" sz="1000" dirty="0"/>
              <a:t>אתם מצליחים להזדהות עם עולם כזה שמוותר על השלווה</a:t>
            </a:r>
            <a:r>
              <a:rPr lang="he-IL" sz="1000" dirty="0" smtClean="0"/>
              <a:t>? ולקיים דיון על עמדה נפשית כזו.</a:t>
            </a:r>
          </a:p>
          <a:p>
            <a:pPr marL="0" indent="0" algn="just">
              <a:lnSpc>
                <a:spcPct val="150000"/>
              </a:lnSpc>
              <a:buNone/>
            </a:pPr>
            <a:r>
              <a:rPr lang="he-IL" sz="1000" dirty="0" smtClean="0"/>
              <a:t>ראוי ורצוי לשים לב לסיום דבריו של הרב </a:t>
            </a:r>
            <a:r>
              <a:rPr lang="he-IL" sz="1000" dirty="0" err="1" smtClean="0"/>
              <a:t>שיטנזלץ</a:t>
            </a:r>
            <a:r>
              <a:rPr lang="he-IL" sz="1000" dirty="0" smtClean="0"/>
              <a:t> כסיכום לדיון זה – 'הבחירה </a:t>
            </a:r>
            <a:r>
              <a:rPr lang="he-IL" sz="1000" dirty="0"/>
              <a:t>בטוב היא לא בחירה בחיים של שלוה, לא בחיים של שקט ולא בחיים של מניעת בעיות, אלא בחיים שכוללים בתוכם כמות מסוימת של התייסרות</a:t>
            </a:r>
            <a:r>
              <a:rPr lang="he-IL" sz="1000" dirty="0" smtClean="0"/>
              <a:t>.'</a:t>
            </a:r>
          </a:p>
          <a:p>
            <a:pPr marL="0" indent="0" algn="just">
              <a:lnSpc>
                <a:spcPct val="150000"/>
              </a:lnSpc>
              <a:buNone/>
            </a:pPr>
            <a:r>
              <a:rPr lang="he-IL" sz="1000" dirty="0" smtClean="0"/>
              <a:t>ניתן לשאול את המשתתפים האם הם מזדהים עם האמירה הזו על מהות החיים הטובים?</a:t>
            </a:r>
            <a:endParaRPr lang="he-IL" sz="1000" dirty="0"/>
          </a:p>
          <a:p>
            <a:pPr marL="0" indent="0" algn="just">
              <a:lnSpc>
                <a:spcPct val="150000"/>
              </a:lnSpc>
              <a:buNone/>
            </a:pPr>
            <a:r>
              <a:rPr lang="he-IL" sz="1000" u="sng" dirty="0"/>
              <a:t>ג. מנוחה בעמל</a:t>
            </a:r>
          </a:p>
          <a:p>
            <a:pPr marL="0" indent="0" algn="just">
              <a:lnSpc>
                <a:spcPct val="150000"/>
              </a:lnSpc>
              <a:buNone/>
            </a:pPr>
            <a:r>
              <a:rPr lang="he-IL" sz="1000" dirty="0" smtClean="0"/>
              <a:t>הקטע של חבורת הכותבים ישנה הצעה להבחין בין עמל טוב לעמל רע ע"פ מהות העמל. אם ישנה מטרה ויש חיבור </a:t>
            </a:r>
            <a:r>
              <a:rPr lang="he-IL" sz="1000" dirty="0"/>
              <a:t>פ</a:t>
            </a:r>
            <a:r>
              <a:rPr lang="he-IL" sz="1000" dirty="0" smtClean="0"/>
              <a:t>נימי העמל הוא טוב. ואם אין מטרה העמל הוא סיזיפי והוא רע. זוהי עמדה אפשרית אך יש עליה מחלוקת. האם אתם חשים הזדהות עם הקביעה הזו? האם חיים שיש בהם עמל סיזיפי ללא מטרה הם רעים? </a:t>
            </a:r>
          </a:p>
          <a:p>
            <a:pPr marL="0" indent="0" algn="just">
              <a:lnSpc>
                <a:spcPct val="150000"/>
              </a:lnSpc>
              <a:buNone/>
            </a:pPr>
            <a:r>
              <a:rPr lang="he-IL" sz="1000" dirty="0" smtClean="0"/>
              <a:t>כך או כך ברור שיש עמל ואין אפשרות </a:t>
            </a:r>
            <a:r>
              <a:rPr lang="he-IL" sz="1000" dirty="0" err="1" smtClean="0"/>
              <a:t>אמיתית</a:t>
            </a:r>
            <a:r>
              <a:rPr lang="he-IL" sz="1000" dirty="0" smtClean="0"/>
              <a:t> לחמוק ממנו. הרעיון הוא להטעין את העמל במשמעות, למשל בהצעה שיש בקטע שהמטרה של העמל תהיה שלך, שתזדהה עם המטרה. </a:t>
            </a:r>
          </a:p>
          <a:p>
            <a:pPr marL="0" indent="0" algn="just">
              <a:lnSpc>
                <a:spcPct val="150000"/>
              </a:lnSpc>
              <a:buNone/>
            </a:pPr>
            <a:r>
              <a:rPr lang="he-IL" sz="1000" dirty="0" smtClean="0"/>
              <a:t>נוסף על כך, הרעיון הוא שכשיש משמעות עצם העמל לכיוון המשמעות הוא הוא המספק את כוחות החיים להמשיך ולפעול. צבירת כוחות היא בעצם הרעיון של המנוחה. יוצא אם כן שהעמל למען המשמעות נותן תוצאה שהיינו מצפים בזמן של מנוחה והרפיה. </a:t>
            </a:r>
          </a:p>
          <a:p>
            <a:pPr marL="0" indent="0" algn="just">
              <a:lnSpc>
                <a:spcPct val="150000"/>
              </a:lnSpc>
              <a:buNone/>
            </a:pPr>
            <a:r>
              <a:rPr lang="he-IL" sz="1000" dirty="0" smtClean="0"/>
              <a:t>טענה נוספת בקטע היא שבריחה מעמל, בריחה ממשמעות היא בעצם תלישות, חיים תלושים. חיים כאלה לטענת הכותבים הם חיים תפלים שהמנוחה שבהם היא אשליה קצרה. מהר מעוד מגיעים למצב נפשי שאינו שלווה כלל. </a:t>
            </a:r>
            <a:r>
              <a:rPr lang="he-IL" sz="1000" dirty="0"/>
              <a:t> </a:t>
            </a:r>
            <a:endParaRPr lang="he-IL" sz="1000" dirty="0" smtClean="0"/>
          </a:p>
          <a:p>
            <a:pPr marL="0" indent="0" algn="just">
              <a:lnSpc>
                <a:spcPct val="150000"/>
              </a:lnSpc>
              <a:buNone/>
            </a:pPr>
            <a:r>
              <a:rPr lang="he-IL" sz="1000" dirty="0" smtClean="0"/>
              <a:t>בנוסף לכך חיים של תלישות הם חיים בהם אין כניסה של כוחות חדשים וכך כוחותיו של האדם מדלדלים, הפוך ממה שהיינו מצפים משלווה. לכן גם כותבי הקטע טענו כי עצירה ומנוחה בתוך חיים של עמל עם מטרה שהיא שלך היא מנוחה שבמנוחה. </a:t>
            </a:r>
          </a:p>
          <a:p>
            <a:pPr marL="0" indent="0" algn="just">
              <a:buNone/>
            </a:pPr>
            <a:endParaRPr lang="he-IL" sz="813" dirty="0" smtClean="0"/>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3548</TotalTime>
  <Words>1377</Words>
  <Application>Microsoft Office PowerPoint</Application>
  <PresentationFormat>A4 Paper (210x297 mm)‎</PresentationFormat>
  <Paragraphs>104</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מנוחה בעמל</vt:lpstr>
      <vt:lpstr>הנחייה למעביר הלימוד</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81</cp:revision>
  <cp:lastPrinted>2016-01-02T09:56:53Z</cp:lastPrinted>
  <dcterms:created xsi:type="dcterms:W3CDTF">2016-01-01T12:13:36Z</dcterms:created>
  <dcterms:modified xsi:type="dcterms:W3CDTF">2018-07-10T06:25:54Z</dcterms:modified>
</cp:coreProperties>
</file>