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5000" autoAdjust="0"/>
    <p:restoredTop sz="94660"/>
  </p:normalViewPr>
  <p:slideViewPr>
    <p:cSldViewPr snapToGrid="0">
      <p:cViewPr>
        <p:scale>
          <a:sx n="100" d="100"/>
          <a:sy n="100" d="100"/>
        </p:scale>
        <p:origin x="204"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891890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173963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18903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13027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680720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057802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42250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32071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46017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2655523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0F08CC29-74C1-4076-84B5-5F542CF7C6D4}" type="datetimeFigureOut">
              <a:rPr lang="he-IL" smtClean="0"/>
              <a:t>כ"ח/כסלו/תשע"ו</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96972A87-7E24-48BC-B116-424792EE475C}" type="slidenum">
              <a:rPr lang="he-IL" smtClean="0"/>
              <a:t>‹#›</a:t>
            </a:fld>
            <a:endParaRPr lang="he-IL"/>
          </a:p>
        </p:txBody>
      </p:sp>
    </p:spTree>
    <p:extLst>
      <p:ext uri="{BB962C8B-B14F-4D97-AF65-F5344CB8AC3E}">
        <p14:creationId xmlns:p14="http://schemas.microsoft.com/office/powerpoint/2010/main" val="3238024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08CC29-74C1-4076-84B5-5F542CF7C6D4}" type="datetimeFigureOut">
              <a:rPr lang="he-IL" smtClean="0"/>
              <a:t>כ"ח/כסלו/תשע"ו</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6972A87-7E24-48BC-B116-424792EE475C}" type="slidenum">
              <a:rPr lang="he-IL" smtClean="0"/>
              <a:t>‹#›</a:t>
            </a:fld>
            <a:endParaRPr lang="he-IL"/>
          </a:p>
        </p:txBody>
      </p:sp>
    </p:spTree>
    <p:extLst>
      <p:ext uri="{BB962C8B-B14F-4D97-AF65-F5344CB8AC3E}">
        <p14:creationId xmlns:p14="http://schemas.microsoft.com/office/powerpoint/2010/main" val="2991282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קבוצה 6"/>
          <p:cNvGrpSpPr/>
          <p:nvPr/>
        </p:nvGrpSpPr>
        <p:grpSpPr>
          <a:xfrm>
            <a:off x="1703389" y="188913"/>
            <a:ext cx="10282234" cy="6606042"/>
            <a:chOff x="1703389" y="188913"/>
            <a:chExt cx="10282234" cy="6606042"/>
          </a:xfrm>
        </p:grpSpPr>
        <p:sp>
          <p:nvSpPr>
            <p:cNvPr id="5" name="Text Box 8"/>
            <p:cNvSpPr txBox="1">
              <a:spLocks noChangeArrowheads="1"/>
            </p:cNvSpPr>
            <p:nvPr/>
          </p:nvSpPr>
          <p:spPr bwMode="auto">
            <a:xfrm>
              <a:off x="1703389" y="188913"/>
              <a:ext cx="1655762"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3" name="תמונה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6696" y="6214035"/>
              <a:ext cx="1538927" cy="580920"/>
            </a:xfrm>
            <a:prstGeom prst="rect">
              <a:avLst/>
            </a:prstGeom>
          </p:spPr>
        </p:pic>
      </p:grpSp>
      <p:sp>
        <p:nvSpPr>
          <p:cNvPr id="2" name="TextBox 1"/>
          <p:cNvSpPr txBox="1"/>
          <p:nvPr/>
        </p:nvSpPr>
        <p:spPr>
          <a:xfrm>
            <a:off x="6053557" y="750687"/>
            <a:ext cx="2789499" cy="4108817"/>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1">
            <a:spAutoFit/>
          </a:bodyPr>
          <a:lstStyle/>
          <a:p>
            <a:r>
              <a:rPr lang="he-IL" sz="900" u="sng" dirty="0" smtClean="0"/>
              <a:t>א. יהיה </a:t>
            </a:r>
            <a:r>
              <a:rPr lang="he-IL" sz="900" u="sng" dirty="0"/>
              <a:t>בסדר </a:t>
            </a:r>
          </a:p>
          <a:p>
            <a:r>
              <a:rPr lang="he-IL" sz="900" u="sng" dirty="0"/>
              <a:t>קפה שחור חזק </a:t>
            </a:r>
          </a:p>
          <a:p>
            <a:r>
              <a:rPr lang="he-IL" sz="900" u="sng" dirty="0"/>
              <a:t>מילים: אורי אלמו, רביד </a:t>
            </a:r>
            <a:r>
              <a:rPr lang="he-IL" sz="900" u="sng" dirty="0" err="1"/>
              <a:t>פלוטניק</a:t>
            </a:r>
            <a:r>
              <a:rPr lang="he-IL" sz="900" u="sng" dirty="0"/>
              <a:t> וילק </a:t>
            </a:r>
            <a:r>
              <a:rPr lang="he-IL" sz="900" u="sng" dirty="0" err="1"/>
              <a:t>סהלו</a:t>
            </a:r>
            <a:endParaRPr lang="he-IL" sz="900" u="sng" dirty="0"/>
          </a:p>
          <a:p>
            <a:r>
              <a:rPr lang="he-IL" sz="900" u="sng" dirty="0"/>
              <a:t>לחן: אורי אלמו, רביד </a:t>
            </a:r>
            <a:r>
              <a:rPr lang="he-IL" sz="900" u="sng" dirty="0" err="1"/>
              <a:t>פלוטניק</a:t>
            </a:r>
            <a:r>
              <a:rPr lang="he-IL" sz="900" u="sng" dirty="0"/>
              <a:t> וילק </a:t>
            </a:r>
            <a:r>
              <a:rPr lang="he-IL" sz="900" u="sng" dirty="0" err="1"/>
              <a:t>סהלו</a:t>
            </a:r>
            <a:endParaRPr lang="he-IL" sz="900" u="sng" dirty="0"/>
          </a:p>
          <a:p>
            <a:endParaRPr lang="he-IL" sz="900" dirty="0"/>
          </a:p>
          <a:p>
            <a:r>
              <a:rPr lang="he-IL" sz="900" b="1" dirty="0" smtClean="0"/>
              <a:t>אני </a:t>
            </a:r>
            <a:r>
              <a:rPr lang="he-IL" sz="900" b="1" dirty="0"/>
              <a:t>יודע שהכול יהיה בסדר </a:t>
            </a:r>
          </a:p>
          <a:p>
            <a:r>
              <a:rPr lang="he-IL" sz="900" b="1" dirty="0"/>
              <a:t>לא משנה מה כולם מדברים בסתר </a:t>
            </a:r>
          </a:p>
          <a:p>
            <a:r>
              <a:rPr lang="he-IL" sz="900" b="1" dirty="0"/>
              <a:t>ניתן בראש בע"ה בלי נדר </a:t>
            </a:r>
          </a:p>
          <a:p>
            <a:r>
              <a:rPr lang="he-IL" sz="900" dirty="0" smtClean="0"/>
              <a:t>אני </a:t>
            </a:r>
            <a:r>
              <a:rPr lang="he-IL" sz="900" dirty="0"/>
              <a:t>יודע שהכול יהיה סבבה </a:t>
            </a:r>
          </a:p>
          <a:p>
            <a:r>
              <a:rPr lang="he-IL" sz="900" b="1" dirty="0"/>
              <a:t>ניתן </a:t>
            </a:r>
            <a:r>
              <a:rPr lang="he-IL" sz="900" b="1" dirty="0" err="1"/>
              <a:t>ת'לב</a:t>
            </a:r>
            <a:r>
              <a:rPr lang="he-IL" sz="900" b="1" dirty="0"/>
              <a:t> והנשמה </a:t>
            </a:r>
            <a:r>
              <a:rPr lang="he-IL" sz="900" dirty="0"/>
              <a:t>נביא </a:t>
            </a:r>
            <a:r>
              <a:rPr lang="he-IL" sz="900" dirty="0" err="1"/>
              <a:t>ת'סוואגה</a:t>
            </a:r>
            <a:r>
              <a:rPr lang="he-IL" sz="900" dirty="0"/>
              <a:t> </a:t>
            </a:r>
          </a:p>
          <a:p>
            <a:r>
              <a:rPr lang="he-IL" sz="900" b="1" dirty="0"/>
              <a:t>לא נוותר רק נרים </a:t>
            </a:r>
            <a:r>
              <a:rPr lang="he-IL" sz="900" b="1" dirty="0" err="1"/>
              <a:t>ת'ראש</a:t>
            </a:r>
            <a:r>
              <a:rPr lang="he-IL" sz="900" b="1" dirty="0"/>
              <a:t> למעלה </a:t>
            </a:r>
          </a:p>
          <a:p>
            <a:endParaRPr lang="he-IL" sz="900" dirty="0"/>
          </a:p>
          <a:p>
            <a:r>
              <a:rPr lang="he-IL" sz="900" b="1" dirty="0" smtClean="0"/>
              <a:t>אני </a:t>
            </a:r>
            <a:r>
              <a:rPr lang="he-IL" sz="900" b="1" dirty="0"/>
              <a:t>יודע שהכול יהיה בסדר </a:t>
            </a:r>
          </a:p>
          <a:p>
            <a:r>
              <a:rPr lang="he-IL" sz="900" dirty="0"/>
              <a:t>לא מקשיב למי שמדבר בלי קשר </a:t>
            </a:r>
          </a:p>
          <a:p>
            <a:r>
              <a:rPr lang="he-IL" sz="900" dirty="0"/>
              <a:t>חושב מחוץ אל הקופסא וגם מעבר </a:t>
            </a:r>
          </a:p>
          <a:p>
            <a:r>
              <a:rPr lang="he-IL" sz="900" dirty="0"/>
              <a:t>אמת מקיא יורק עד הקבר </a:t>
            </a:r>
          </a:p>
          <a:p>
            <a:r>
              <a:rPr lang="he-IL" sz="900" dirty="0"/>
              <a:t>לא מתערבב לא משחק במשחקים </a:t>
            </a:r>
          </a:p>
          <a:p>
            <a:r>
              <a:rPr lang="he-IL" sz="900" dirty="0"/>
              <a:t>לא קונה לא קונה אלף חיוכים </a:t>
            </a:r>
          </a:p>
          <a:p>
            <a:r>
              <a:rPr lang="he-IL" sz="900" b="1" dirty="0"/>
              <a:t>עסוק בעצמי לא טובע בתככים </a:t>
            </a:r>
          </a:p>
          <a:p>
            <a:r>
              <a:rPr lang="he-IL" sz="900" b="1" dirty="0"/>
              <a:t>של נחשים שמנסים למשוך בחוטים </a:t>
            </a:r>
          </a:p>
          <a:p>
            <a:r>
              <a:rPr lang="he-IL" sz="900" dirty="0" err="1"/>
              <a:t>בבילון</a:t>
            </a:r>
            <a:r>
              <a:rPr lang="he-IL" sz="900" dirty="0"/>
              <a:t> בזיון </a:t>
            </a:r>
            <a:r>
              <a:rPr lang="he-IL" sz="900" dirty="0" smtClean="0"/>
              <a:t>עכבר </a:t>
            </a:r>
            <a:r>
              <a:rPr lang="he-IL" sz="900" dirty="0"/>
              <a:t>מול ליון </a:t>
            </a:r>
          </a:p>
          <a:p>
            <a:r>
              <a:rPr lang="he-IL" sz="900" dirty="0"/>
              <a:t>בחיפוש אחר האושר </a:t>
            </a:r>
          </a:p>
          <a:p>
            <a:r>
              <a:rPr lang="he-IL" sz="900" b="1" dirty="0"/>
              <a:t>לא מחפש להיות המליין </a:t>
            </a:r>
          </a:p>
          <a:p>
            <a:r>
              <a:rPr lang="he-IL" sz="900" dirty="0"/>
              <a:t>בום </a:t>
            </a:r>
            <a:r>
              <a:rPr lang="he-IL" sz="900" dirty="0" err="1"/>
              <a:t>שאקה</a:t>
            </a:r>
            <a:r>
              <a:rPr lang="he-IL" sz="900" dirty="0"/>
              <a:t> </a:t>
            </a:r>
            <a:r>
              <a:rPr lang="he-IL" sz="900" dirty="0" err="1"/>
              <a:t>לאק</a:t>
            </a:r>
            <a:r>
              <a:rPr lang="he-IL" sz="900" dirty="0"/>
              <a:t> קפה שחור חזק </a:t>
            </a:r>
          </a:p>
          <a:p>
            <a:r>
              <a:rPr lang="he-IL" sz="900" dirty="0"/>
              <a:t>עם </a:t>
            </a:r>
            <a:r>
              <a:rPr lang="he-IL" sz="900" dirty="0" err="1"/>
              <a:t>הנצ</a:t>
            </a:r>
            <a:r>
              <a:rPr lang="he-IL" sz="900" dirty="0"/>
              <a:t>' הכי שחור במשחק </a:t>
            </a:r>
          </a:p>
          <a:p>
            <a:r>
              <a:rPr lang="he-IL" sz="900" dirty="0" err="1"/>
              <a:t>צ'ול</a:t>
            </a:r>
            <a:r>
              <a:rPr lang="he-IL" sz="900" dirty="0"/>
              <a:t> הוא הסנדק סול משאיר אבק </a:t>
            </a:r>
          </a:p>
          <a:p>
            <a:r>
              <a:rPr lang="he-IL" sz="900" b="1" dirty="0"/>
              <a:t>מרימים </a:t>
            </a:r>
            <a:r>
              <a:rPr lang="he-IL" sz="900" b="1" dirty="0" err="1"/>
              <a:t>ת'ראש</a:t>
            </a:r>
            <a:r>
              <a:rPr lang="he-IL" sz="900" b="1" dirty="0"/>
              <a:t> צופים למרחק</a:t>
            </a:r>
            <a:r>
              <a:rPr lang="he-IL" sz="900" dirty="0"/>
              <a:t> </a:t>
            </a:r>
          </a:p>
          <a:p>
            <a:endParaRPr lang="he-IL" sz="900" dirty="0"/>
          </a:p>
          <a:p>
            <a:endParaRPr lang="he-IL" sz="900" dirty="0"/>
          </a:p>
        </p:txBody>
      </p:sp>
      <p:sp>
        <p:nvSpPr>
          <p:cNvPr id="4" name="TextBox 3"/>
          <p:cNvSpPr txBox="1"/>
          <p:nvPr/>
        </p:nvSpPr>
        <p:spPr>
          <a:xfrm>
            <a:off x="3359151" y="199361"/>
            <a:ext cx="3252486" cy="246221"/>
          </a:xfrm>
          <a:prstGeom prst="rect">
            <a:avLst/>
          </a:prstGeom>
          <a:noFill/>
        </p:spPr>
        <p:txBody>
          <a:bodyPr wrap="square" rtlCol="1">
            <a:spAutoFit/>
          </a:bodyPr>
          <a:lstStyle/>
          <a:p>
            <a:endParaRPr lang="he-IL" sz="1000" dirty="0"/>
          </a:p>
        </p:txBody>
      </p:sp>
      <p:sp>
        <p:nvSpPr>
          <p:cNvPr id="6" name="TextBox 5"/>
          <p:cNvSpPr txBox="1"/>
          <p:nvPr/>
        </p:nvSpPr>
        <p:spPr>
          <a:xfrm>
            <a:off x="3855655" y="748601"/>
            <a:ext cx="2928395" cy="4385816"/>
          </a:xfrm>
          <a:prstGeom prst="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1">
            <a:spAutoFit/>
          </a:bodyPr>
          <a:lstStyle/>
          <a:p>
            <a:pPr lvl="0"/>
            <a:r>
              <a:rPr lang="he-IL" sz="900" dirty="0" err="1" smtClean="0">
                <a:solidFill>
                  <a:prstClr val="black"/>
                </a:solidFill>
              </a:rPr>
              <a:t>בויה</a:t>
            </a:r>
            <a:r>
              <a:rPr lang="he-IL" sz="900" dirty="0" smtClean="0">
                <a:solidFill>
                  <a:prstClr val="black"/>
                </a:solidFill>
              </a:rPr>
              <a:t> </a:t>
            </a:r>
            <a:r>
              <a:rPr lang="he-IL" sz="900" dirty="0">
                <a:solidFill>
                  <a:prstClr val="black"/>
                </a:solidFill>
              </a:rPr>
              <a:t>אחויה </a:t>
            </a:r>
            <a:r>
              <a:rPr lang="he-IL" sz="900" b="1" dirty="0">
                <a:solidFill>
                  <a:prstClr val="black"/>
                </a:solidFill>
              </a:rPr>
              <a:t>לא ויתרתי מעולם </a:t>
            </a:r>
          </a:p>
          <a:p>
            <a:pPr lvl="0"/>
            <a:r>
              <a:rPr lang="he-IL" sz="900" b="1" dirty="0">
                <a:solidFill>
                  <a:prstClr val="black"/>
                </a:solidFill>
              </a:rPr>
              <a:t>גם בזמנים קשים אני נלחם </a:t>
            </a:r>
          </a:p>
          <a:p>
            <a:pPr lvl="0"/>
            <a:r>
              <a:rPr lang="he-IL" sz="900" dirty="0">
                <a:solidFill>
                  <a:prstClr val="black"/>
                </a:solidFill>
              </a:rPr>
              <a:t>תמיד חם </a:t>
            </a:r>
            <a:r>
              <a:rPr lang="he-IL" sz="900" b="1" dirty="0">
                <a:solidFill>
                  <a:prstClr val="black"/>
                </a:solidFill>
              </a:rPr>
              <a:t>רק לעלות תמיד קדימה </a:t>
            </a:r>
          </a:p>
          <a:p>
            <a:pPr lvl="0"/>
            <a:r>
              <a:rPr lang="he-IL" sz="900" dirty="0" err="1">
                <a:solidFill>
                  <a:prstClr val="black"/>
                </a:solidFill>
              </a:rPr>
              <a:t>נצ'י</a:t>
            </a:r>
            <a:r>
              <a:rPr lang="he-IL" sz="900" dirty="0">
                <a:solidFill>
                  <a:prstClr val="black"/>
                </a:solidFill>
              </a:rPr>
              <a:t> </a:t>
            </a:r>
            <a:r>
              <a:rPr lang="he-IL" sz="900" dirty="0" err="1">
                <a:solidFill>
                  <a:prstClr val="black"/>
                </a:solidFill>
              </a:rPr>
              <a:t>נצ</a:t>
            </a:r>
            <a:r>
              <a:rPr lang="he-IL" sz="900" dirty="0">
                <a:solidFill>
                  <a:prstClr val="black"/>
                </a:solidFill>
              </a:rPr>
              <a:t>' קפה שחור חזק פה בקומבינה </a:t>
            </a:r>
          </a:p>
          <a:p>
            <a:endParaRPr lang="he-IL" sz="900" dirty="0" smtClean="0"/>
          </a:p>
          <a:p>
            <a:r>
              <a:rPr lang="he-IL" sz="900" dirty="0" err="1" smtClean="0"/>
              <a:t>וואלק</a:t>
            </a:r>
            <a:r>
              <a:rPr lang="he-IL" sz="900" dirty="0" smtClean="0"/>
              <a:t> </a:t>
            </a:r>
            <a:r>
              <a:rPr lang="he-IL" sz="900" b="1" dirty="0" smtClean="0"/>
              <a:t>אני בא מלמטה </a:t>
            </a:r>
            <a:r>
              <a:rPr lang="he-IL" sz="900" dirty="0" smtClean="0"/>
              <a:t>עם </a:t>
            </a:r>
            <a:r>
              <a:rPr lang="he-IL" sz="900" dirty="0" err="1" smtClean="0"/>
              <a:t>הראטטטטם</a:t>
            </a:r>
            <a:r>
              <a:rPr lang="he-IL" sz="900" dirty="0" smtClean="0"/>
              <a:t> </a:t>
            </a:r>
          </a:p>
          <a:p>
            <a:r>
              <a:rPr lang="he-IL" sz="900" dirty="0" smtClean="0"/>
              <a:t>אני מייצג את האנשים שלי כבר ממזמן </a:t>
            </a:r>
          </a:p>
          <a:p>
            <a:r>
              <a:rPr lang="he-IL" sz="900" dirty="0" smtClean="0"/>
              <a:t>שנים שאני כאן דוחף חזק נלחם לבד </a:t>
            </a:r>
          </a:p>
          <a:p>
            <a:r>
              <a:rPr lang="he-IL" sz="900" b="1" dirty="0" smtClean="0"/>
              <a:t>את כל המכשולים אני עובר אחד אחד </a:t>
            </a:r>
          </a:p>
          <a:p>
            <a:r>
              <a:rPr lang="he-IL" sz="900" dirty="0" smtClean="0"/>
              <a:t>ושכל המניאקים ימשיכו לדבר זה </a:t>
            </a:r>
            <a:r>
              <a:rPr lang="he-IL" sz="900" b="1" dirty="0" smtClean="0"/>
              <a:t>לא מעניין אותי </a:t>
            </a:r>
          </a:p>
          <a:p>
            <a:r>
              <a:rPr lang="he-IL" sz="900" b="1" dirty="0" smtClean="0"/>
              <a:t>מה הולך איתם מה קורה אצלם </a:t>
            </a:r>
          </a:p>
          <a:p>
            <a:r>
              <a:rPr lang="he-IL" sz="900" dirty="0" smtClean="0"/>
              <a:t>מתעסק בעצמי ובעיקר </a:t>
            </a:r>
          </a:p>
          <a:p>
            <a:r>
              <a:rPr lang="he-IL" sz="900" dirty="0" smtClean="0"/>
              <a:t>תראו שעוד אכבוש את העולם </a:t>
            </a:r>
            <a:r>
              <a:rPr lang="he-IL" sz="900" dirty="0" err="1" smtClean="0"/>
              <a:t>אינעל</a:t>
            </a:r>
            <a:r>
              <a:rPr lang="he-IL" sz="900" dirty="0" smtClean="0"/>
              <a:t> </a:t>
            </a:r>
            <a:r>
              <a:rPr lang="he-IL" sz="900" dirty="0" err="1" smtClean="0"/>
              <a:t>דינק</a:t>
            </a:r>
            <a:r>
              <a:rPr lang="he-IL" sz="900" dirty="0" smtClean="0"/>
              <a:t> העולם </a:t>
            </a:r>
          </a:p>
          <a:p>
            <a:endParaRPr lang="he-IL" sz="900" dirty="0" smtClean="0"/>
          </a:p>
          <a:p>
            <a:r>
              <a:rPr lang="he-IL" sz="900" dirty="0" smtClean="0"/>
              <a:t>גם בעוד 20 שנה בדוק שנעשה את זה </a:t>
            </a:r>
          </a:p>
          <a:p>
            <a:r>
              <a:rPr lang="he-IL" sz="900" b="1" dirty="0" smtClean="0"/>
              <a:t>כואב לי הלב לראות איך מוותרים על זה </a:t>
            </a:r>
          </a:p>
          <a:p>
            <a:r>
              <a:rPr lang="he-IL" sz="900" dirty="0" smtClean="0"/>
              <a:t>חי את זה מהיום הראשון שבו החזקתי את </a:t>
            </a:r>
            <a:r>
              <a:rPr lang="he-IL" sz="900" dirty="0" err="1" smtClean="0"/>
              <a:t>המייק</a:t>
            </a:r>
            <a:r>
              <a:rPr lang="he-IL" sz="900" dirty="0" smtClean="0"/>
              <a:t> </a:t>
            </a:r>
          </a:p>
          <a:p>
            <a:r>
              <a:rPr lang="he-IL" sz="900" dirty="0" smtClean="0"/>
              <a:t>דוגל באהבת חינם אהבת תן לייק </a:t>
            </a:r>
          </a:p>
          <a:p>
            <a:r>
              <a:rPr lang="he-IL" sz="900" b="1" dirty="0" smtClean="0"/>
              <a:t>אבא לי תמיד אמר אסור לוותר </a:t>
            </a:r>
          </a:p>
          <a:p>
            <a:r>
              <a:rPr lang="he-IL" sz="900" dirty="0" smtClean="0"/>
              <a:t>אנחנו לא דור שמפחד לדבר </a:t>
            </a:r>
          </a:p>
          <a:p>
            <a:r>
              <a:rPr lang="he-IL" sz="900" dirty="0" smtClean="0"/>
              <a:t>יש אמת שבועטת חומות </a:t>
            </a:r>
            <a:r>
              <a:rPr lang="he-IL" sz="900" dirty="0" err="1" smtClean="0"/>
              <a:t>לנטר</a:t>
            </a:r>
            <a:r>
              <a:rPr lang="he-IL" sz="900" dirty="0" smtClean="0"/>
              <a:t> </a:t>
            </a:r>
          </a:p>
          <a:p>
            <a:r>
              <a:rPr lang="he-IL" sz="900" dirty="0" smtClean="0"/>
              <a:t>עם מקצבים שלוקחים אתכם למקום אחר </a:t>
            </a:r>
          </a:p>
          <a:p>
            <a:r>
              <a:rPr lang="he-IL" sz="900" dirty="0" smtClean="0"/>
              <a:t>אני אתיופי </a:t>
            </a:r>
            <a:r>
              <a:rPr lang="he-IL" sz="900" dirty="0" err="1" smtClean="0"/>
              <a:t>רסמי</a:t>
            </a:r>
            <a:r>
              <a:rPr lang="he-IL" sz="900" dirty="0" smtClean="0"/>
              <a:t> </a:t>
            </a:r>
          </a:p>
          <a:p>
            <a:r>
              <a:rPr lang="he-IL" sz="900" dirty="0" smtClean="0"/>
              <a:t>אל תאמר לא ידעתי </a:t>
            </a:r>
          </a:p>
          <a:p>
            <a:r>
              <a:rPr lang="he-IL" sz="900" b="1" dirty="0" smtClean="0"/>
              <a:t>לתת לא רצו אז לקחתי </a:t>
            </a:r>
          </a:p>
          <a:p>
            <a:r>
              <a:rPr lang="he-IL" sz="900" dirty="0" smtClean="0"/>
              <a:t>במלחמות הם עסוקים אני בשאנטי בעטתי </a:t>
            </a:r>
          </a:p>
          <a:p>
            <a:r>
              <a:rPr lang="he-IL" sz="900" dirty="0" smtClean="0"/>
              <a:t>אתיופי </a:t>
            </a:r>
            <a:r>
              <a:rPr lang="he-IL" sz="900" dirty="0" err="1" smtClean="0"/>
              <a:t>רסמי</a:t>
            </a:r>
            <a:r>
              <a:rPr lang="he-IL" sz="900" dirty="0" smtClean="0"/>
              <a:t> </a:t>
            </a:r>
          </a:p>
          <a:p>
            <a:r>
              <a:rPr lang="he-IL" sz="900" dirty="0" smtClean="0"/>
              <a:t>אל תאמר לא ידעתי </a:t>
            </a:r>
          </a:p>
          <a:p>
            <a:r>
              <a:rPr lang="he-IL" sz="900" dirty="0" smtClean="0"/>
              <a:t>לתת לא רצו אז לקחתי </a:t>
            </a:r>
          </a:p>
          <a:p>
            <a:r>
              <a:rPr lang="he-IL" sz="900" dirty="0" smtClean="0"/>
              <a:t>במלחמות הם עסוקים אני בשאנטי בעטתי</a:t>
            </a:r>
            <a:endParaRPr lang="he-IL" sz="900" dirty="0"/>
          </a:p>
        </p:txBody>
      </p:sp>
      <p:sp>
        <p:nvSpPr>
          <p:cNvPr id="9" name="TextBox 8"/>
          <p:cNvSpPr txBox="1"/>
          <p:nvPr/>
        </p:nvSpPr>
        <p:spPr>
          <a:xfrm>
            <a:off x="93609" y="545863"/>
            <a:ext cx="4218039" cy="648639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lnSpc>
                <a:spcPct val="150000"/>
              </a:lnSpc>
            </a:pPr>
            <a:r>
              <a:rPr lang="he-IL" sz="900" u="sng" dirty="0" smtClean="0"/>
              <a:t>ב. אומץ אזרחי: "תתאר </a:t>
            </a:r>
            <a:r>
              <a:rPr lang="he-IL" sz="900" u="sng" dirty="0"/>
              <a:t>לעצמך מה יקרה אם אני אגיד להם להרים את </a:t>
            </a:r>
            <a:r>
              <a:rPr lang="he-IL" sz="900" u="sng" dirty="0" smtClean="0"/>
              <a:t>הראש"</a:t>
            </a:r>
          </a:p>
          <a:p>
            <a:pPr algn="just">
              <a:lnSpc>
                <a:spcPct val="150000"/>
              </a:lnSpc>
            </a:pPr>
            <a:endParaRPr lang="he-IL" sz="900" u="sng" dirty="0" smtClean="0"/>
          </a:p>
          <a:p>
            <a:pPr algn="just">
              <a:lnSpc>
                <a:spcPct val="150000"/>
              </a:lnSpc>
            </a:pPr>
            <a:r>
              <a:rPr lang="he-IL" sz="900" u="sng" dirty="0" smtClean="0"/>
              <a:t>1</a:t>
            </a:r>
            <a:r>
              <a:rPr lang="he-IL" sz="900" u="sng" dirty="0"/>
              <a:t>. מתוך ראיון עם צמד "קפה שחור חזק" במגזין "</a:t>
            </a:r>
            <a:r>
              <a:rPr lang="en-US" sz="900" u="sng" dirty="0"/>
              <a:t>timeout</a:t>
            </a:r>
            <a:r>
              <a:rPr lang="he-IL" sz="900" u="sng" dirty="0"/>
              <a:t>"</a:t>
            </a:r>
          </a:p>
          <a:p>
            <a:pPr algn="just">
              <a:lnSpc>
                <a:spcPct val="150000"/>
              </a:lnSpc>
            </a:pPr>
            <a:r>
              <a:rPr lang="he-IL" sz="900" dirty="0" smtClean="0"/>
              <a:t>צמד </a:t>
            </a:r>
            <a:r>
              <a:rPr lang="he-IL" sz="900" dirty="0" err="1"/>
              <a:t>ראפרים</a:t>
            </a:r>
            <a:r>
              <a:rPr lang="he-IL" sz="900" dirty="0"/>
              <a:t> אתיופי מנתניה, קרובי משפחה – למה הם לא עושים מוזיקת מחאה? למה הם לא זועקים את זעקת העדה? נדמה שמי שלא מכיר את </a:t>
            </a:r>
            <a:r>
              <a:rPr lang="he-IL" sz="900" dirty="0" err="1"/>
              <a:t>סהלו</a:t>
            </a:r>
            <a:r>
              <a:rPr lang="he-IL" sz="900" dirty="0"/>
              <a:t> ואלמו מצפה מהם </a:t>
            </a:r>
            <a:r>
              <a:rPr lang="he-IL" sz="900" dirty="0" smtClean="0"/>
              <a:t>לכך..</a:t>
            </a:r>
          </a:p>
          <a:p>
            <a:pPr algn="just">
              <a:lnSpc>
                <a:spcPct val="150000"/>
              </a:lnSpc>
            </a:pPr>
            <a:r>
              <a:rPr lang="he-IL" sz="900" dirty="0" smtClean="0"/>
              <a:t>"</a:t>
            </a:r>
            <a:r>
              <a:rPr lang="he-IL" sz="900" dirty="0"/>
              <a:t>זה מתבקש", </a:t>
            </a:r>
            <a:r>
              <a:rPr lang="he-IL" sz="900" dirty="0" smtClean="0"/>
              <a:t>הוא (אורי אלמו) </a:t>
            </a:r>
            <a:r>
              <a:rPr lang="he-IL" sz="900" dirty="0"/>
              <a:t>אומר, </a:t>
            </a:r>
            <a:endParaRPr lang="he-IL" sz="900" dirty="0" smtClean="0"/>
          </a:p>
          <a:p>
            <a:pPr algn="just">
              <a:lnSpc>
                <a:spcPct val="150000"/>
              </a:lnSpc>
            </a:pPr>
            <a:r>
              <a:rPr lang="he-IL" sz="900" dirty="0" smtClean="0"/>
              <a:t>"</a:t>
            </a:r>
            <a:r>
              <a:rPr lang="he-IL" sz="900" dirty="0"/>
              <a:t>אבל אתה יודע </a:t>
            </a:r>
            <a:r>
              <a:rPr lang="he-IL" sz="900" dirty="0" smtClean="0"/>
              <a:t>מה? </a:t>
            </a:r>
            <a:r>
              <a:rPr lang="he-IL" sz="900" dirty="0"/>
              <a:t>לא </a:t>
            </a:r>
            <a:r>
              <a:rPr lang="he-IL" sz="900" dirty="0" err="1"/>
              <a:t>הכל</a:t>
            </a:r>
            <a:r>
              <a:rPr lang="he-IL" sz="900" dirty="0"/>
              <a:t> רע בחיים". </a:t>
            </a:r>
            <a:endParaRPr lang="he-IL" sz="900" dirty="0" smtClean="0"/>
          </a:p>
          <a:p>
            <a:pPr algn="just">
              <a:lnSpc>
                <a:spcPct val="150000"/>
              </a:lnSpc>
            </a:pPr>
            <a:r>
              <a:rPr lang="he-IL" sz="900" dirty="0" smtClean="0"/>
              <a:t>ואכן</a:t>
            </a:r>
            <a:r>
              <a:rPr lang="he-IL" sz="900" dirty="0"/>
              <a:t>, לקפה שחור חזק יצא שם של הרכב אופטימי שבא להרים, לגרום לאנשים לרקוד. </a:t>
            </a:r>
            <a:endParaRPr lang="he-IL" sz="900" dirty="0" smtClean="0"/>
          </a:p>
          <a:p>
            <a:pPr algn="just">
              <a:lnSpc>
                <a:spcPct val="150000"/>
              </a:lnSpc>
            </a:pPr>
            <a:r>
              <a:rPr lang="he-IL" sz="900" dirty="0" smtClean="0"/>
              <a:t>"</a:t>
            </a:r>
            <a:r>
              <a:rPr lang="he-IL" sz="900" dirty="0"/>
              <a:t>מגדירים אותנו כלהקה אופטימית על סמך שני שירים בלבד – 'לעלות' ו'יהיה בסדר'", מסייג אלמו, </a:t>
            </a:r>
            <a:endParaRPr lang="he-IL" sz="900" dirty="0" smtClean="0"/>
          </a:p>
          <a:p>
            <a:pPr algn="just">
              <a:lnSpc>
                <a:spcPct val="150000"/>
              </a:lnSpc>
            </a:pPr>
            <a:r>
              <a:rPr lang="he-IL" sz="900" dirty="0" smtClean="0"/>
              <a:t>"</a:t>
            </a:r>
            <a:r>
              <a:rPr lang="he-IL" sz="900" dirty="0"/>
              <a:t>אבל יש לנו גם שירים כמו 'יהיו ימים טובים' שזה שיר נגד גזענות. אנחנו כן מוחים". </a:t>
            </a:r>
            <a:endParaRPr lang="he-IL" sz="900" dirty="0" smtClean="0"/>
          </a:p>
          <a:p>
            <a:pPr algn="just">
              <a:lnSpc>
                <a:spcPct val="150000"/>
              </a:lnSpc>
            </a:pPr>
            <a:r>
              <a:rPr lang="he-IL" sz="900" dirty="0" err="1" smtClean="0"/>
              <a:t>סהלו</a:t>
            </a:r>
            <a:r>
              <a:rPr lang="he-IL" sz="900" dirty="0" smtClean="0"/>
              <a:t> </a:t>
            </a:r>
            <a:r>
              <a:rPr lang="he-IL" sz="900" dirty="0"/>
              <a:t>מוסיף שבשיר "יהיה בסדר" מופיעה השורה "אבא לי תמיד אמר: אסור לוותר. אנחנו לא דור שמפחד לדבר</a:t>
            </a:r>
            <a:r>
              <a:rPr lang="he-IL" sz="900" dirty="0" smtClean="0"/>
              <a:t>".</a:t>
            </a:r>
          </a:p>
          <a:p>
            <a:pPr algn="just" fontAlgn="base">
              <a:lnSpc>
                <a:spcPct val="150000"/>
              </a:lnSpc>
            </a:pPr>
            <a:r>
              <a:rPr lang="he-IL" sz="900" dirty="0"/>
              <a:t>לטענתם שניהם אנשים אופטימיים שלמדו פה, גדלו פה ושירתו פה בצבא. "ההורים שלנו הגיעו לכאן מאתיופיה בלי שפה, בלי ביטחון כלכלי. בסוף אנחנו שרים בעברית".</a:t>
            </a:r>
          </a:p>
          <a:p>
            <a:pPr algn="just" fontAlgn="base">
              <a:lnSpc>
                <a:spcPct val="150000"/>
              </a:lnSpc>
            </a:pPr>
            <a:r>
              <a:rPr lang="he-IL" sz="900" dirty="0" err="1" smtClean="0"/>
              <a:t>סהלו</a:t>
            </a:r>
            <a:r>
              <a:rPr lang="he-IL" sz="900" dirty="0"/>
              <a:t>: </a:t>
            </a:r>
            <a:r>
              <a:rPr lang="he-IL" sz="900" dirty="0" smtClean="0"/>
              <a:t>".. </a:t>
            </a:r>
            <a:r>
              <a:rPr lang="he-IL" sz="900" dirty="0"/>
              <a:t>תראה, אנחנו אמנם אנשים אופטימיים אבל יש לנו מה להגיד. בין השורות אתה תמיד תמצא משהו וגם זו חוכמה. </a:t>
            </a:r>
            <a:r>
              <a:rPr lang="he-IL" sz="900" b="1" dirty="0"/>
              <a:t>אנחנו יודעים איזו אחריות יש לנו על הכתפיים, חבר'ה צעירים מאזינים לנו. אם אני אבכה גם הם יבכו, אז תתאר לעצמך מה יקרה אם אני אגיד להם להרים את הראש</a:t>
            </a:r>
            <a:r>
              <a:rPr lang="he-IL" sz="900" dirty="0"/>
              <a:t>". </a:t>
            </a:r>
            <a:endParaRPr lang="he-IL" sz="900" dirty="0" smtClean="0"/>
          </a:p>
          <a:p>
            <a:pPr algn="just" fontAlgn="base">
              <a:lnSpc>
                <a:spcPct val="150000"/>
              </a:lnSpc>
            </a:pPr>
            <a:r>
              <a:rPr lang="he-IL" sz="900" dirty="0" smtClean="0"/>
              <a:t>וכהוכחה </a:t>
            </a:r>
            <a:r>
              <a:rPr lang="he-IL" sz="900" dirty="0"/>
              <a:t>לדברי חברו אלמו מצטט מתוך שיר הנושא של האלבום: "רק לעלות זה מה שנותר, אם לא הצלחת תנסה מחר</a:t>
            </a:r>
            <a:r>
              <a:rPr lang="he-IL" sz="900" dirty="0" smtClean="0"/>
              <a:t>". </a:t>
            </a:r>
          </a:p>
          <a:p>
            <a:pPr algn="just" fontAlgn="base">
              <a:lnSpc>
                <a:spcPct val="150000"/>
              </a:lnSpc>
            </a:pPr>
            <a:endParaRPr lang="he-IL" sz="800" dirty="0" smtClean="0"/>
          </a:p>
          <a:p>
            <a:pPr algn="just" fontAlgn="base">
              <a:lnSpc>
                <a:spcPct val="150000"/>
              </a:lnSpc>
            </a:pPr>
            <a:r>
              <a:rPr lang="he-IL" sz="800" u="sng" dirty="0" smtClean="0"/>
              <a:t>2.  </a:t>
            </a:r>
            <a:r>
              <a:rPr lang="he-IL" sz="800" u="sng" dirty="0"/>
              <a:t>מתוך ראיון עם צמד "קפה שחור חזק" </a:t>
            </a:r>
            <a:r>
              <a:rPr lang="he-IL" sz="800" u="sng" dirty="0" smtClean="0"/>
              <a:t>באתר </a:t>
            </a:r>
            <a:r>
              <a:rPr lang="en-US" sz="800" u="sng" dirty="0" err="1" smtClean="0"/>
              <a:t>mako</a:t>
            </a:r>
            <a:endParaRPr lang="he-IL" sz="800" u="sng" dirty="0"/>
          </a:p>
          <a:p>
            <a:pPr algn="just">
              <a:lnSpc>
                <a:spcPct val="150000"/>
              </a:lnSpc>
            </a:pPr>
            <a:r>
              <a:rPr lang="he-IL" sz="900" dirty="0" smtClean="0"/>
              <a:t>"</a:t>
            </a:r>
            <a:r>
              <a:rPr lang="he-IL" sz="900" dirty="0"/>
              <a:t>ההורים שלנו לא וויתרו לעצמם", מספר </a:t>
            </a:r>
            <a:r>
              <a:rPr lang="he-IL" sz="900" dirty="0" err="1"/>
              <a:t>אילק</a:t>
            </a:r>
            <a:r>
              <a:rPr lang="he-IL" sz="900" dirty="0"/>
              <a:t>, "הם תמיד עבדו הכי קשה בשביל שתמיד יהיה אוכל חם על השולחן, גם כשהמצב לא היה הכי קל והכי פשוט. הם לא מלומדים, הם לא באו לפה עם תעודות. </a:t>
            </a:r>
            <a:r>
              <a:rPr lang="he-IL" sz="900" b="1" dirty="0" err="1"/>
              <a:t>אמא</a:t>
            </a:r>
            <a:r>
              <a:rPr lang="he-IL" sz="900" b="1" dirty="0"/>
              <a:t> שלי מנקה במשרדים עד היום. אבל הם תמיד דאגו לדברים החשובים באמת</a:t>
            </a:r>
            <a:r>
              <a:rPr lang="he-IL" sz="900" dirty="0"/>
              <a:t>". </a:t>
            </a:r>
          </a:p>
          <a:p>
            <a:pPr algn="just">
              <a:lnSpc>
                <a:spcPct val="150000"/>
              </a:lnSpc>
            </a:pPr>
            <a:r>
              <a:rPr lang="he-IL" sz="900" dirty="0" smtClean="0"/>
              <a:t>"</a:t>
            </a:r>
            <a:r>
              <a:rPr lang="he-IL" sz="900" dirty="0"/>
              <a:t>גרנו בדירות 2-3 חדרים, 5-6 אחים", הוא משחזר, "זה ארבעה ילדים בתוך חדר. זה מה שראיתי כל החיים שלי. אני מבחינתי, </a:t>
            </a:r>
            <a:r>
              <a:rPr lang="he-IL" sz="900" dirty="0" err="1"/>
              <a:t>כשאמא</a:t>
            </a:r>
            <a:r>
              <a:rPr lang="he-IL" sz="900" dirty="0"/>
              <a:t> שלי הולכת לעבודה אני יודע שהיא הולכת לנקות שירותים. זה מרגיש הכי לא נעים כי את יודעת שהחבר לכיתה, </a:t>
            </a:r>
            <a:r>
              <a:rPr lang="he-IL" sz="900" dirty="0" err="1"/>
              <a:t>אמא</a:t>
            </a:r>
            <a:r>
              <a:rPr lang="he-IL" sz="900" dirty="0"/>
              <a:t> שלו היא רופאה... </a:t>
            </a:r>
            <a:r>
              <a:rPr lang="he-IL" sz="900" b="1" dirty="0"/>
              <a:t>אבל באיזשהו מקום מבחינתי </a:t>
            </a:r>
            <a:r>
              <a:rPr lang="he-IL" sz="900" b="1" dirty="0" err="1"/>
              <a:t>אמא</a:t>
            </a:r>
            <a:r>
              <a:rPr lang="he-IL" sz="900" b="1" dirty="0"/>
              <a:t> שלי גיבורה, כי היא שמה לנו אוכל על השולחן</a:t>
            </a:r>
            <a:r>
              <a:rPr lang="he-IL" sz="900" dirty="0" smtClean="0"/>
              <a:t>".</a:t>
            </a:r>
            <a:endParaRPr lang="he-IL" sz="800" dirty="0"/>
          </a:p>
        </p:txBody>
      </p:sp>
      <p:sp>
        <p:nvSpPr>
          <p:cNvPr id="10" name="TextBox 9"/>
          <p:cNvSpPr txBox="1"/>
          <p:nvPr/>
        </p:nvSpPr>
        <p:spPr>
          <a:xfrm>
            <a:off x="8981953" y="123154"/>
            <a:ext cx="3143372" cy="1631216"/>
          </a:xfrm>
          <a:prstGeom prst="rect">
            <a:avLst/>
          </a:prstGeom>
          <a:solidFill>
            <a:schemeClr val="accent2">
              <a:lumMod val="60000"/>
              <a:lumOff val="40000"/>
            </a:schemeClr>
          </a:solidFill>
        </p:spPr>
        <p:txBody>
          <a:bodyPr wrap="square" rtlCol="1">
            <a:spAutoFit/>
          </a:bodyPr>
          <a:lstStyle/>
          <a:p>
            <a:pPr algn="just"/>
            <a:r>
              <a:rPr lang="he-IL" sz="1000" b="1" u="sng" dirty="0" smtClean="0"/>
              <a:t>רקע:</a:t>
            </a:r>
          </a:p>
          <a:p>
            <a:pPr algn="just"/>
            <a:r>
              <a:rPr lang="he-IL" sz="1000" dirty="0" smtClean="0"/>
              <a:t>"קפה שחור חזק" כבשו את </a:t>
            </a:r>
            <a:r>
              <a:rPr lang="he-IL" sz="1000" dirty="0" err="1" smtClean="0"/>
              <a:t>יוטיוב</a:t>
            </a:r>
            <a:r>
              <a:rPr lang="he-IL" sz="1000" dirty="0" smtClean="0"/>
              <a:t> ותחנות הרדיו.</a:t>
            </a:r>
          </a:p>
          <a:p>
            <a:pPr algn="just"/>
            <a:r>
              <a:rPr lang="he-IL" sz="1000" dirty="0" smtClean="0"/>
              <a:t>זה היה בתקופה בה הרחובות היו מלאים וסוערים במחאת יוצאי אתיופיה.</a:t>
            </a:r>
          </a:p>
          <a:p>
            <a:pPr algn="just"/>
            <a:r>
              <a:rPr lang="he-IL" sz="1000" dirty="0" smtClean="0"/>
              <a:t>בשירם "יהיה בסדר" היה ניתן לשמוע מחאה, עוצמה אבל בעיקר התמודדות.</a:t>
            </a:r>
          </a:p>
          <a:p>
            <a:pPr algn="just"/>
            <a:r>
              <a:rPr lang="he-IL" sz="1000" dirty="0" smtClean="0"/>
              <a:t>בלימוד זה נעמיק בשיר מיוחד זה, </a:t>
            </a:r>
          </a:p>
          <a:p>
            <a:pPr algn="just"/>
            <a:r>
              <a:rPr lang="he-IL" sz="1000" dirty="0" smtClean="0"/>
              <a:t>נשמע את דברי הצמד "קפה שחור חזק" על עמדתם בכתיבת השיר, עמדה שניתן למצוא בה יסודות של אומץ אזרחי, </a:t>
            </a:r>
          </a:p>
          <a:p>
            <a:pPr algn="just"/>
            <a:r>
              <a:rPr lang="he-IL" sz="1000" dirty="0" smtClean="0"/>
              <a:t>וננסה להבין מתי אדם ראוי לומר "אני יודע" ו"יהיה בסדר"</a:t>
            </a:r>
            <a:endParaRPr lang="he-IL" sz="1000" dirty="0"/>
          </a:p>
        </p:txBody>
      </p:sp>
      <p:sp>
        <p:nvSpPr>
          <p:cNvPr id="11" name="TextBox 10"/>
          <p:cNvSpPr txBox="1"/>
          <p:nvPr/>
        </p:nvSpPr>
        <p:spPr>
          <a:xfrm>
            <a:off x="4400532" y="5051813"/>
            <a:ext cx="4442524" cy="1631216"/>
          </a:xfrm>
          <a:prstGeom prst="rect">
            <a:avLst/>
          </a:prstGeom>
          <a:solidFill>
            <a:schemeClr val="bg1">
              <a:lumMod val="75000"/>
            </a:schemeClr>
          </a:solidFill>
        </p:spPr>
        <p:txBody>
          <a:bodyPr wrap="square" rtlCol="1">
            <a:spAutoFit/>
          </a:bodyPr>
          <a:lstStyle/>
          <a:p>
            <a:r>
              <a:rPr lang="he-IL" sz="1000" b="1" dirty="0" smtClean="0"/>
              <a:t>שאלות לעיון והעמקה</a:t>
            </a:r>
            <a:r>
              <a:rPr lang="he-IL" sz="1000" dirty="0" smtClean="0"/>
              <a:t>:</a:t>
            </a:r>
          </a:p>
          <a:p>
            <a:r>
              <a:rPr lang="he-IL" sz="1000" u="sng" dirty="0"/>
              <a:t>א. יהיה בסדר </a:t>
            </a:r>
            <a:endParaRPr lang="he-IL" sz="1000" u="sng" dirty="0" smtClean="0"/>
          </a:p>
          <a:p>
            <a:pPr marL="171450" indent="-171450">
              <a:buFont typeface="Arial" panose="020B0604020202020204" pitchFamily="34" charset="0"/>
              <a:buChar char="•"/>
            </a:pPr>
            <a:r>
              <a:rPr lang="he-IL" sz="1000" dirty="0" smtClean="0"/>
              <a:t>מה מחברי השיר מצהירים שהם יעשו כדי ש"יהיה בסדר"?</a:t>
            </a:r>
          </a:p>
          <a:p>
            <a:pPr marL="171450" indent="-171450">
              <a:buFont typeface="Arial" panose="020B0604020202020204" pitchFamily="34" charset="0"/>
              <a:buChar char="•"/>
            </a:pPr>
            <a:r>
              <a:rPr lang="he-IL" sz="1000" dirty="0" smtClean="0"/>
              <a:t>האם אמירת "קפה שחור חזק" נשמעת לכם אמינה? מדוע?</a:t>
            </a:r>
            <a:endParaRPr lang="he-IL" sz="1000" dirty="0"/>
          </a:p>
          <a:p>
            <a:pPr algn="just"/>
            <a:r>
              <a:rPr lang="he-IL" sz="1000" u="sng" dirty="0" smtClean="0"/>
              <a:t>ב</a:t>
            </a:r>
            <a:r>
              <a:rPr lang="he-IL" sz="1000" u="sng" dirty="0"/>
              <a:t>. אומץ אזרחי: "תתאר לעצמך מה יקרה אם אני אגיד להם להרים את הראש</a:t>
            </a:r>
            <a:r>
              <a:rPr lang="he-IL" sz="1000" u="sng" dirty="0" smtClean="0"/>
              <a:t>"</a:t>
            </a:r>
          </a:p>
          <a:p>
            <a:pPr marL="171450" indent="-171450" algn="just">
              <a:buFont typeface="Arial" panose="020B0604020202020204" pitchFamily="34" charset="0"/>
              <a:buChar char="•"/>
            </a:pPr>
            <a:r>
              <a:rPr lang="he-IL" sz="1000" dirty="0" smtClean="0"/>
              <a:t>כיצד תופסים חברי קפה שחור חזק מחאה נכונה לדעתם? היכן מתבטאת האחריות שלהם לדעתם? </a:t>
            </a:r>
          </a:p>
          <a:p>
            <a:pPr marL="171450" indent="-171450" algn="just">
              <a:buFont typeface="Arial" panose="020B0604020202020204" pitchFamily="34" charset="0"/>
              <a:buChar char="•"/>
            </a:pPr>
            <a:r>
              <a:rPr lang="he-IL" sz="1000" dirty="0" smtClean="0"/>
              <a:t>מה ניתן ללמוד מכך על האחריות שצריכה להיות במהלכי מחאה של אומץ </a:t>
            </a:r>
            <a:r>
              <a:rPr lang="he-IL" sz="1000" dirty="0" err="1" smtClean="0"/>
              <a:t>אזרחי?</a:t>
            </a:r>
            <a:r>
              <a:rPr lang="he-IL" sz="1000" u="sng" dirty="0" err="1" smtClean="0"/>
              <a:t>ג</a:t>
            </a:r>
            <a:r>
              <a:rPr lang="he-IL" sz="1000" u="sng" dirty="0"/>
              <a:t>. "</a:t>
            </a:r>
            <a:r>
              <a:rPr lang="he-IL" sz="1000" u="sng" dirty="0" smtClean="0"/>
              <a:t>שוטה אומר </a:t>
            </a:r>
            <a:r>
              <a:rPr lang="he-IL" sz="1000" u="sng" dirty="0"/>
              <a:t>את מה שיודע, חכם </a:t>
            </a:r>
            <a:r>
              <a:rPr lang="he-IL" sz="1000" b="1" u="sng" dirty="0"/>
              <a:t>יודע את מה שאומר</a:t>
            </a:r>
            <a:r>
              <a:rPr lang="he-IL" sz="1000" u="sng" dirty="0" smtClean="0"/>
              <a:t>"</a:t>
            </a:r>
            <a:endParaRPr lang="he-IL" sz="1000" u="sng" dirty="0"/>
          </a:p>
          <a:p>
            <a:pPr marL="171450" indent="-171450">
              <a:buFont typeface="Arial" panose="020B0604020202020204" pitchFamily="34" charset="0"/>
              <a:buChar char="•"/>
            </a:pPr>
            <a:r>
              <a:rPr lang="he-IL" sz="1000" dirty="0" smtClean="0"/>
              <a:t>מה כוללת </a:t>
            </a:r>
            <a:r>
              <a:rPr lang="he-IL" sz="1000" b="1" dirty="0" smtClean="0"/>
              <a:t>ידיעה </a:t>
            </a:r>
            <a:r>
              <a:rPr lang="he-IL" sz="1000" b="1" dirty="0" err="1" smtClean="0"/>
              <a:t>אמיתית</a:t>
            </a:r>
            <a:r>
              <a:rPr lang="he-IL" sz="1000" b="1" dirty="0" smtClean="0"/>
              <a:t> </a:t>
            </a:r>
            <a:r>
              <a:rPr lang="he-IL" sz="1000" dirty="0" smtClean="0"/>
              <a:t>ש"יהיה בסדר"? במה זה יכול להתבטא בחיים שלנו??</a:t>
            </a:r>
            <a:endParaRPr lang="he-IL" sz="1000" dirty="0"/>
          </a:p>
        </p:txBody>
      </p:sp>
      <p:sp>
        <p:nvSpPr>
          <p:cNvPr id="12" name="TextBox 11"/>
          <p:cNvSpPr txBox="1"/>
          <p:nvPr/>
        </p:nvSpPr>
        <p:spPr>
          <a:xfrm>
            <a:off x="3855655" y="27672"/>
            <a:ext cx="4987402" cy="52322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he-IL" sz="2800" dirty="0" smtClean="0"/>
              <a:t>"ניתן בראש" בעזרת השם בלי נדר</a:t>
            </a:r>
            <a:endParaRPr lang="he-IL" sz="2800" dirty="0"/>
          </a:p>
        </p:txBody>
      </p:sp>
      <p:sp>
        <p:nvSpPr>
          <p:cNvPr id="13" name="TextBox 12"/>
          <p:cNvSpPr txBox="1"/>
          <p:nvPr/>
        </p:nvSpPr>
        <p:spPr>
          <a:xfrm>
            <a:off x="8981953" y="1773993"/>
            <a:ext cx="3143372" cy="4093428"/>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just"/>
            <a:r>
              <a:rPr lang="he-IL" sz="1000" u="sng" dirty="0" smtClean="0"/>
              <a:t>ג. "שוטה אומר את מה שיודע, חכם </a:t>
            </a:r>
            <a:r>
              <a:rPr lang="he-IL" sz="1000" b="1" u="sng" dirty="0" smtClean="0"/>
              <a:t>יודע את מה שאומר</a:t>
            </a:r>
            <a:r>
              <a:rPr lang="he-IL" sz="1000" u="sng" dirty="0" smtClean="0"/>
              <a:t>"</a:t>
            </a:r>
          </a:p>
          <a:p>
            <a:pPr algn="just"/>
            <a:r>
              <a:rPr lang="he-IL" sz="1000" dirty="0" smtClean="0">
                <a:solidFill>
                  <a:schemeClr val="tx1"/>
                </a:solidFill>
              </a:rPr>
              <a:t>שמו של השיר והמסר המרכזי בו 'יהיה בסדר' למרות שיש כאן שיר מחאה. </a:t>
            </a:r>
          </a:p>
          <a:p>
            <a:pPr algn="just"/>
            <a:r>
              <a:rPr lang="he-IL" sz="1000" dirty="0" smtClean="0">
                <a:solidFill>
                  <a:schemeClr val="tx1"/>
                </a:solidFill>
              </a:rPr>
              <a:t>יצחק רבין באחד מנאומיו המפורסמים, יצא בתוקף נגד ההתנהלות הישראלית של 'יהיה בסדר', שמקורה עוד בימי הפלמ"ח..</a:t>
            </a:r>
          </a:p>
          <a:p>
            <a:pPr algn="just"/>
            <a:r>
              <a:rPr lang="he-IL" sz="1000" dirty="0" smtClean="0">
                <a:solidFill>
                  <a:schemeClr val="tx1"/>
                </a:solidFill>
              </a:rPr>
              <a:t>נראה כי "יהיה בסדר" זוהי תנועת נפש מאוד ישראלית. לפעמים היא גורמת לאדישות ולחוסר מעש. שהרי ממילא יהיה בסדר. כנגד זה כנראה יצא רבין.</a:t>
            </a:r>
          </a:p>
          <a:p>
            <a:pPr algn="just"/>
            <a:r>
              <a:rPr lang="he-IL" sz="1000" dirty="0" smtClean="0">
                <a:solidFill>
                  <a:schemeClr val="tx1"/>
                </a:solidFill>
              </a:rPr>
              <a:t>דומה כי בשיר שלפנינו 'אני יודע </a:t>
            </a:r>
            <a:r>
              <a:rPr lang="he-IL" sz="1000" dirty="0" err="1" smtClean="0">
                <a:solidFill>
                  <a:schemeClr val="tx1"/>
                </a:solidFill>
              </a:rPr>
              <a:t>שהכל</a:t>
            </a:r>
            <a:r>
              <a:rPr lang="he-IL" sz="1000" dirty="0" smtClean="0">
                <a:solidFill>
                  <a:schemeClr val="tx1"/>
                </a:solidFill>
              </a:rPr>
              <a:t> יהיה בסדר' מגיע ממקום אחר. </a:t>
            </a:r>
          </a:p>
          <a:p>
            <a:pPr algn="just"/>
            <a:r>
              <a:rPr lang="he-IL" sz="1000" dirty="0" smtClean="0">
                <a:solidFill>
                  <a:schemeClr val="tx1"/>
                </a:solidFill>
              </a:rPr>
              <a:t>שהרי השיר קורא לעשייה. 'אני נלחם' 'את כל המכשולים אני עובר'  'לעלות  תמיד קדימה'. כאן הידיעה </a:t>
            </a:r>
            <a:r>
              <a:rPr lang="he-IL" sz="1000" dirty="0" err="1" smtClean="0">
                <a:solidFill>
                  <a:schemeClr val="tx1"/>
                </a:solidFill>
              </a:rPr>
              <a:t>שהכל</a:t>
            </a:r>
            <a:r>
              <a:rPr lang="he-IL" sz="1000" dirty="0" smtClean="0">
                <a:solidFill>
                  <a:schemeClr val="tx1"/>
                </a:solidFill>
              </a:rPr>
              <a:t> יהיה בסדר נובעת מתוך החלטה חזקה להתמודד - ולהצליח.</a:t>
            </a:r>
          </a:p>
          <a:p>
            <a:pPr algn="just"/>
            <a:r>
              <a:rPr lang="he-IL" sz="1000" dirty="0" smtClean="0"/>
              <a:t>במושגים </a:t>
            </a:r>
            <a:r>
              <a:rPr lang="he-IL" sz="1000" dirty="0" smtClean="0"/>
              <a:t>יהודיים, כשאתה אומר "אני יודע" אתה לא מתכוון לכך שאתה מבין משהו בהיגיון.</a:t>
            </a:r>
          </a:p>
          <a:p>
            <a:pPr algn="just"/>
            <a:r>
              <a:rPr lang="he-IL" sz="1000" dirty="0" smtClean="0"/>
              <a:t>כשאתה אומר "אני יודע" במושגים יהודיים אתה מתכוון לומר משהו שדומה ל"אני בטוח ש.." או יותר נכון אתה מתכוון לומר "</a:t>
            </a:r>
            <a:r>
              <a:rPr lang="he-IL" sz="1000" b="1" dirty="0" smtClean="0"/>
              <a:t>אני בטוח שאני אעשה </a:t>
            </a:r>
            <a:r>
              <a:rPr lang="he-IL" sz="1000" b="1" dirty="0" err="1" smtClean="0"/>
              <a:t>הכל</a:t>
            </a:r>
            <a:r>
              <a:rPr lang="he-IL" sz="1000" b="1" dirty="0" smtClean="0"/>
              <a:t> כדי ש..</a:t>
            </a:r>
            <a:r>
              <a:rPr lang="he-IL" sz="1000" dirty="0" smtClean="0"/>
              <a:t>"</a:t>
            </a:r>
          </a:p>
          <a:p>
            <a:pPr algn="just"/>
            <a:r>
              <a:rPr lang="he-IL" sz="1000" dirty="0" smtClean="0"/>
              <a:t>ידיעה משמעותה </a:t>
            </a:r>
            <a:r>
              <a:rPr lang="he-IL" sz="1000" b="1" dirty="0" smtClean="0"/>
              <a:t>וודאות פנימית, והזדהות פנימית</a:t>
            </a:r>
            <a:r>
              <a:rPr lang="he-IL" sz="1000" dirty="0" smtClean="0"/>
              <a:t>.</a:t>
            </a:r>
          </a:p>
          <a:p>
            <a:pPr algn="just"/>
            <a:r>
              <a:rPr lang="he-IL" sz="1000" dirty="0" smtClean="0"/>
              <a:t>היא נובעת מאחריות, מחויבות, ערכיות, והבנה בהירה של המציאות, בדרך כלל מתוך ניסיון ובשלות.</a:t>
            </a:r>
          </a:p>
          <a:p>
            <a:pPr algn="just"/>
            <a:r>
              <a:rPr lang="he-IL" sz="1000" dirty="0" smtClean="0"/>
              <a:t>ידיעה כזאת היא אחד היסודות של אומץ אזרחי, שיש לו את הסיכוי הגבוה ביותר להניע דברים קדימה</a:t>
            </a:r>
          </a:p>
          <a:p>
            <a:pPr algn="just"/>
            <a:r>
              <a:rPr lang="he-IL" sz="1000" dirty="0" smtClean="0"/>
              <a:t>(חבורת הכותבים של "השומר החדש")</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43057" y="5661992"/>
            <a:ext cx="1510618" cy="11329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7539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685935" y="196645"/>
            <a:ext cx="5171768" cy="5885073"/>
          </a:xfrm>
          <a:prstGeom prst="rect">
            <a:avLst/>
          </a:prstGeom>
          <a:noFill/>
        </p:spPr>
        <p:txBody>
          <a:bodyPr wrap="square" rtlCol="1">
            <a:spAutoFit/>
          </a:bodyPr>
          <a:lstStyle/>
          <a:p>
            <a:pPr algn="just">
              <a:lnSpc>
                <a:spcPct val="115000"/>
              </a:lnSpc>
              <a:spcAft>
                <a:spcPts val="1000"/>
              </a:spcAft>
            </a:pPr>
            <a:r>
              <a:rPr lang="he-IL" sz="1000" b="1" dirty="0">
                <a:ea typeface="Calibri"/>
              </a:rPr>
              <a:t>הנחיות למעביר הדף:</a:t>
            </a:r>
            <a:endParaRPr lang="en-US" sz="1000" b="1" dirty="0">
              <a:ea typeface="Calibri"/>
              <a:cs typeface="Arial"/>
            </a:endParaRPr>
          </a:p>
          <a:p>
            <a:pPr algn="just">
              <a:lnSpc>
                <a:spcPct val="115000"/>
              </a:lnSpc>
              <a:spcAft>
                <a:spcPts val="1000"/>
              </a:spcAft>
            </a:pPr>
            <a:r>
              <a:rPr lang="he-IL" sz="1000" dirty="0" smtClean="0">
                <a:ea typeface="Calibri"/>
              </a:rPr>
              <a:t>בארגון שומר </a:t>
            </a:r>
            <a:r>
              <a:rPr lang="he-IL" sz="1000" dirty="0">
                <a:ea typeface="Calibri"/>
              </a:rPr>
              <a:t>החדש עוסקים בניסיון לשנות משהו מהמציאות כפי שהיא. </a:t>
            </a:r>
            <a:endParaRPr lang="he-IL" sz="1000" dirty="0" smtClean="0">
              <a:ea typeface="Calibri"/>
            </a:endParaRPr>
          </a:p>
          <a:p>
            <a:pPr algn="just">
              <a:lnSpc>
                <a:spcPct val="115000"/>
              </a:lnSpc>
              <a:spcAft>
                <a:spcPts val="1000"/>
              </a:spcAft>
            </a:pPr>
            <a:r>
              <a:rPr lang="he-IL" sz="1000" dirty="0" smtClean="0">
                <a:ea typeface="Calibri"/>
              </a:rPr>
              <a:t>מתוך </a:t>
            </a:r>
            <a:r>
              <a:rPr lang="he-IL" sz="1000" dirty="0">
                <a:ea typeface="Calibri"/>
              </a:rPr>
              <a:t>חוסר שביעות רצון ממשהו שלא עובד נכון בחברה הישראלית </a:t>
            </a:r>
            <a:r>
              <a:rPr lang="he-IL" sz="1000" dirty="0" smtClean="0">
                <a:ea typeface="Calibri"/>
              </a:rPr>
              <a:t>החליטו אנשי הארגון </a:t>
            </a:r>
            <a:r>
              <a:rPr lang="he-IL" sz="1000" dirty="0">
                <a:ea typeface="Calibri"/>
              </a:rPr>
              <a:t>לעשות מעשה</a:t>
            </a:r>
            <a:r>
              <a:rPr lang="he-IL" sz="1000" dirty="0" smtClean="0">
                <a:ea typeface="Calibri"/>
              </a:rPr>
              <a:t>. במילים אחרות ניתן לומר שיש בארגון גם מחאה על המצב הנוכחי. </a:t>
            </a:r>
            <a:r>
              <a:rPr lang="he-IL" sz="1000" dirty="0">
                <a:ea typeface="Calibri"/>
              </a:rPr>
              <a:t>העמדה הנפשית הזו היא עמדה לא </a:t>
            </a:r>
            <a:r>
              <a:rPr lang="he-IL" sz="1000" dirty="0" smtClean="0">
                <a:ea typeface="Calibri"/>
              </a:rPr>
              <a:t>פשוטה</a:t>
            </a:r>
            <a:r>
              <a:rPr lang="he-IL" sz="1000" dirty="0">
                <a:ea typeface="Calibri"/>
              </a:rPr>
              <a:t>, עמדה מורכבת. יש משהו די מסובך בחיים במסגרות גדולות כמו מדינה. עדיין האנושות לא הגיע לפתרון איך עושים את זה נכון. התקדמנו אמנם בכך שאנחנו נמצאים במשטר דמוקרטי. אך כפי שאמר כבר </a:t>
            </a:r>
            <a:r>
              <a:rPr lang="he-IL" sz="1000" dirty="0" err="1">
                <a:ea typeface="Calibri"/>
              </a:rPr>
              <a:t>צ'רציל</a:t>
            </a:r>
            <a:r>
              <a:rPr lang="he-IL" sz="1000" dirty="0">
                <a:ea typeface="Calibri"/>
              </a:rPr>
              <a:t> – 'דמוקרטיה היא צורת הממשל הגרועה ביותר פרט לכל האחרות שנוסו.' בתוך זה אנחנו צריכים לתפקד ומנסים לעשות את הטוב ביותר. </a:t>
            </a:r>
            <a:endParaRPr lang="he-IL" sz="1000" dirty="0" smtClean="0">
              <a:ea typeface="Calibri"/>
            </a:endParaRPr>
          </a:p>
          <a:p>
            <a:pPr algn="just">
              <a:lnSpc>
                <a:spcPct val="115000"/>
              </a:lnSpc>
              <a:spcAft>
                <a:spcPts val="1000"/>
              </a:spcAft>
            </a:pPr>
            <a:r>
              <a:rPr lang="he-IL" sz="1000" dirty="0" smtClean="0">
                <a:ea typeface="Calibri"/>
              </a:rPr>
              <a:t>בדף </a:t>
            </a:r>
            <a:r>
              <a:rPr lang="he-IL" sz="1000" dirty="0">
                <a:ea typeface="Calibri"/>
              </a:rPr>
              <a:t>זה ננסה </a:t>
            </a:r>
            <a:r>
              <a:rPr lang="he-IL" sz="1000" dirty="0" smtClean="0">
                <a:ea typeface="Calibri"/>
              </a:rPr>
              <a:t>בתוך </a:t>
            </a:r>
            <a:r>
              <a:rPr lang="he-IL" sz="1000" dirty="0">
                <a:ea typeface="Calibri"/>
              </a:rPr>
              <a:t>השיר של להקת קפה שחור חזק למצוא את העמדה הנפשית המדויקת של מי שמבקש לשפר את מה שיש אך לעשות את זה נכון. </a:t>
            </a:r>
            <a:endParaRPr lang="en-US" sz="1000" dirty="0">
              <a:ea typeface="Calibri"/>
              <a:cs typeface="Arial"/>
            </a:endParaRPr>
          </a:p>
          <a:p>
            <a:pPr algn="just">
              <a:lnSpc>
                <a:spcPct val="115000"/>
              </a:lnSpc>
              <a:spcAft>
                <a:spcPts val="1000"/>
              </a:spcAft>
            </a:pPr>
            <a:r>
              <a:rPr lang="he-IL" sz="1000" dirty="0">
                <a:ea typeface="Calibri"/>
              </a:rPr>
              <a:t>חברי להקת קפה שחור חזק הם </a:t>
            </a:r>
            <a:r>
              <a:rPr lang="he-IL" sz="1000" dirty="0" smtClean="0">
                <a:ea typeface="Calibri"/>
              </a:rPr>
              <a:t>חבר'ה </a:t>
            </a:r>
            <a:r>
              <a:rPr lang="he-IL" sz="1000" dirty="0">
                <a:ea typeface="Calibri"/>
              </a:rPr>
              <a:t>מהעדה האתיופית. בשנים האחרונות אנחנו עדים למחאה של בני העדה כלפי היחס המפלה ולפעמים הגזעני בו הם נתקלים בחלק מהחברה הישראלית. המחאה אף הגיע לנקודת רתיחה של הפגנות אלימות. זוהי לא הפעם הראשונה בה בישראל עדה מוחה על יחס מפלה וגזעני. </a:t>
            </a:r>
            <a:endParaRPr lang="en-US" sz="1000" dirty="0">
              <a:ea typeface="Calibri"/>
              <a:cs typeface="Arial"/>
            </a:endParaRPr>
          </a:p>
          <a:p>
            <a:pPr algn="just">
              <a:lnSpc>
                <a:spcPct val="115000"/>
              </a:lnSpc>
              <a:spcAft>
                <a:spcPts val="1000"/>
              </a:spcAft>
            </a:pPr>
            <a:r>
              <a:rPr lang="he-IL" sz="1000" u="sng" dirty="0">
                <a:ea typeface="Calibri"/>
              </a:rPr>
              <a:t>א. יהיה בסדר</a:t>
            </a:r>
            <a:endParaRPr lang="en-US" sz="1000" dirty="0">
              <a:ea typeface="Calibri"/>
              <a:cs typeface="Arial"/>
            </a:endParaRPr>
          </a:p>
          <a:p>
            <a:pPr algn="just">
              <a:lnSpc>
                <a:spcPct val="115000"/>
              </a:lnSpc>
              <a:spcAft>
                <a:spcPts val="1000"/>
              </a:spcAft>
            </a:pPr>
            <a:r>
              <a:rPr lang="he-IL" sz="1000" dirty="0">
                <a:ea typeface="Calibri"/>
              </a:rPr>
              <a:t>בשיר היה בסדר המחברים מביעים מצד אחד צעקה וכאב על מצב לא פשוט: 'כולם מדברים בסתר' 'מי שמדבר בלי קשר' 'לא קונה לא קונה אלף חיוכים' 'לא טובע בתככים' 'נחשים שמנסים למשוך' בחוטים' 'אני בא מלמטה' 'ושכל המניאקים ימשיכו לדבר' 'אני אתיופי </a:t>
            </a:r>
            <a:r>
              <a:rPr lang="he-IL" sz="1000" dirty="0" err="1">
                <a:ea typeface="Calibri"/>
              </a:rPr>
              <a:t>רסמי</a:t>
            </a:r>
            <a:r>
              <a:rPr lang="he-IL" sz="1000" dirty="0">
                <a:ea typeface="Calibri"/>
              </a:rPr>
              <a:t> ' 'במלחמות הם עסוקים' 'לתת לא רצו' – כל אלו הם ביטויים או רמזים לקושי העצום של בין העדה להיות חלק שווה בחברה הישראלית. </a:t>
            </a:r>
            <a:endParaRPr lang="en-US" sz="1000" dirty="0">
              <a:ea typeface="Calibri"/>
              <a:cs typeface="Arial"/>
            </a:endParaRPr>
          </a:p>
          <a:p>
            <a:pPr algn="just">
              <a:lnSpc>
                <a:spcPct val="115000"/>
              </a:lnSpc>
              <a:spcAft>
                <a:spcPts val="1000"/>
              </a:spcAft>
            </a:pPr>
            <a:r>
              <a:rPr lang="he-IL" sz="1000" dirty="0">
                <a:ea typeface="Calibri"/>
              </a:rPr>
              <a:t>אבל אם נשים לב האמירות הללו </a:t>
            </a:r>
            <a:r>
              <a:rPr lang="he-IL" sz="1000" dirty="0" smtClean="0">
                <a:ea typeface="Calibri"/>
              </a:rPr>
              <a:t>הן </a:t>
            </a:r>
            <a:r>
              <a:rPr lang="he-IL" sz="1000" dirty="0">
                <a:ea typeface="Calibri"/>
              </a:rPr>
              <a:t>ברמז, </a:t>
            </a:r>
            <a:r>
              <a:rPr lang="he-IL" sz="1000" dirty="0" smtClean="0">
                <a:ea typeface="Calibri"/>
              </a:rPr>
              <a:t>הן </a:t>
            </a:r>
            <a:r>
              <a:rPr lang="he-IL" sz="1000" dirty="0">
                <a:ea typeface="Calibri"/>
              </a:rPr>
              <a:t>לא מפורשות, </a:t>
            </a:r>
            <a:r>
              <a:rPr lang="he-IL" sz="1000" dirty="0" smtClean="0">
                <a:ea typeface="Calibri"/>
              </a:rPr>
              <a:t>והן </a:t>
            </a:r>
            <a:r>
              <a:rPr lang="he-IL" sz="1000" dirty="0">
                <a:ea typeface="Calibri"/>
              </a:rPr>
              <a:t>גם לא מרכז השיר. המרכז נמצא במקום אחר, האמירה בשיר היא: 'אני יודע שהכול יהיה בסדר' 'אני יודע שהכול יהיה סבבה' 'זה לא מעניין אותי / מה הולך איתם מה קורה אצלם' 'מתעסק בעצמי ובעיקר' 'דוגל באהבת חינם אהבת תן לייק' 'אבא לי תמיד אמר אסור לוותר'.</a:t>
            </a:r>
            <a:endParaRPr lang="en-US" sz="1000" dirty="0">
              <a:ea typeface="Calibri"/>
              <a:cs typeface="Arial"/>
            </a:endParaRPr>
          </a:p>
          <a:p>
            <a:pPr algn="just">
              <a:lnSpc>
                <a:spcPct val="115000"/>
              </a:lnSpc>
              <a:spcAft>
                <a:spcPts val="1000"/>
              </a:spcAft>
            </a:pPr>
            <a:r>
              <a:rPr lang="he-IL" sz="1000" dirty="0">
                <a:ea typeface="Calibri"/>
              </a:rPr>
              <a:t>שלא נטעה אין כאן שיר חלבי של התרפסות או השלמה. המחברים בהחלט בכיוון של עשיה ושינוי: 'ניתן בראש בע"ה בלי נדר' 'ניתן </a:t>
            </a:r>
            <a:r>
              <a:rPr lang="he-IL" sz="1000" dirty="0" err="1">
                <a:ea typeface="Calibri"/>
              </a:rPr>
              <a:t>ת'לב</a:t>
            </a:r>
            <a:r>
              <a:rPr lang="he-IL" sz="1000" dirty="0">
                <a:ea typeface="Calibri"/>
              </a:rPr>
              <a:t> והנשמה' 'לא נוותר רק נרים </a:t>
            </a:r>
            <a:r>
              <a:rPr lang="he-IL" sz="1000" dirty="0" err="1">
                <a:ea typeface="Calibri"/>
              </a:rPr>
              <a:t>ת'ראש</a:t>
            </a:r>
            <a:r>
              <a:rPr lang="he-IL" sz="1000" dirty="0">
                <a:ea typeface="Calibri"/>
              </a:rPr>
              <a:t> למעלה' 'חושב מחוץ אל הקופסא וגם מעבר' 'מרימים </a:t>
            </a:r>
            <a:r>
              <a:rPr lang="he-IL" sz="1000" dirty="0" err="1">
                <a:ea typeface="Calibri"/>
              </a:rPr>
              <a:t>ת'ראש</a:t>
            </a:r>
            <a:r>
              <a:rPr lang="he-IL" sz="1000" dirty="0">
                <a:ea typeface="Calibri"/>
              </a:rPr>
              <a:t> צופים למרחק' 'שנים שאני כאן דוחף חזק נלחם לבד / את כל המכשולים אני עובר אחד אחד' 'תראו שעוד אכבוש את העולם' 'לתת לא רצו אז לקחתי'</a:t>
            </a:r>
            <a:endParaRPr lang="en-US" sz="1000" dirty="0">
              <a:ea typeface="Calibri"/>
              <a:cs typeface="Arial"/>
            </a:endParaRPr>
          </a:p>
        </p:txBody>
      </p:sp>
      <p:sp>
        <p:nvSpPr>
          <p:cNvPr id="5" name="TextBox 4"/>
          <p:cNvSpPr txBox="1"/>
          <p:nvPr/>
        </p:nvSpPr>
        <p:spPr>
          <a:xfrm>
            <a:off x="137652" y="353961"/>
            <a:ext cx="6223819" cy="6483826"/>
          </a:xfrm>
          <a:prstGeom prst="rect">
            <a:avLst/>
          </a:prstGeom>
          <a:noFill/>
        </p:spPr>
        <p:txBody>
          <a:bodyPr wrap="square" rtlCol="1">
            <a:spAutoFit/>
          </a:bodyPr>
          <a:lstStyle/>
          <a:p>
            <a:pPr>
              <a:lnSpc>
                <a:spcPct val="150000"/>
              </a:lnSpc>
              <a:spcAft>
                <a:spcPts val="1000"/>
              </a:spcAft>
            </a:pPr>
            <a:r>
              <a:rPr lang="he-IL" sz="850" u="sng" dirty="0">
                <a:ea typeface="Calibri"/>
              </a:rPr>
              <a:t>ב. אומץ אזרחי: "תתאר לעצמך מה יקרה אם אני אגיד להם להרים את הראש"</a:t>
            </a:r>
            <a:endParaRPr lang="en-US" sz="850" dirty="0">
              <a:ea typeface="Calibri"/>
              <a:cs typeface="Arial"/>
            </a:endParaRPr>
          </a:p>
          <a:p>
            <a:pPr>
              <a:lnSpc>
                <a:spcPct val="150000"/>
              </a:lnSpc>
              <a:spcAft>
                <a:spcPts val="1000"/>
              </a:spcAft>
            </a:pPr>
            <a:r>
              <a:rPr lang="he-IL" sz="850" dirty="0">
                <a:ea typeface="Calibri"/>
              </a:rPr>
              <a:t>את העמדה שאנחנו מוצאים בשיר אפשר לשמוע גם </a:t>
            </a:r>
            <a:r>
              <a:rPr lang="he-IL" sz="850" dirty="0" smtClean="0">
                <a:ea typeface="Calibri"/>
              </a:rPr>
              <a:t>בראיון הראשון </a:t>
            </a:r>
            <a:r>
              <a:rPr lang="he-IL" sz="850" dirty="0">
                <a:ea typeface="Calibri"/>
              </a:rPr>
              <a:t>עם חברי הלהקה. חברי הלהקה מביעים בראיון את כאבם על האפליה והגזענות, אך הם גם מבינים את </a:t>
            </a:r>
            <a:r>
              <a:rPr lang="he-IL" sz="850" b="1" dirty="0">
                <a:ea typeface="Calibri"/>
              </a:rPr>
              <a:t>האחריות שלהם כלפי הנוער ששומע את השירים</a:t>
            </a:r>
            <a:r>
              <a:rPr lang="he-IL" sz="850" dirty="0">
                <a:ea typeface="Calibri"/>
              </a:rPr>
              <a:t>. הם מבינים שמחאה שרק צועקת היא מחאה שיכולה להזיק למוחים. יכולה להוביל לאלימות, לייאוש, לחידלון, להטביע את המוחים בתחושות של נרדפים מופלים ולגרום לכניעה וזעם. וכך מתפתח מעגל קסמים שקשה מאוד לצאת ממנו. גם בנושאים שאנחנו בשומר החדש עוסקים אפשר ללכת לכיוון מחאתי ימני קיצוני של שנאה וייאוש. הבחירה בעשייה מול הקושי היא אמירה מרכזית. לא לוותר, להרים את הראש, </a:t>
            </a:r>
            <a:r>
              <a:rPr lang="he-IL" sz="850" dirty="0" smtClean="0">
                <a:ea typeface="Calibri"/>
              </a:rPr>
              <a:t>ולעשות </a:t>
            </a:r>
            <a:r>
              <a:rPr lang="he-IL" sz="850" dirty="0">
                <a:ea typeface="Calibri"/>
              </a:rPr>
              <a:t>את זה מאהבה. </a:t>
            </a:r>
            <a:endParaRPr lang="he-IL" sz="850" dirty="0" smtClean="0">
              <a:ea typeface="Calibri"/>
            </a:endParaRPr>
          </a:p>
          <a:p>
            <a:pPr>
              <a:lnSpc>
                <a:spcPct val="150000"/>
              </a:lnSpc>
              <a:spcAft>
                <a:spcPts val="1000"/>
              </a:spcAft>
            </a:pPr>
            <a:r>
              <a:rPr lang="he-IL" sz="850" dirty="0" err="1" smtClean="0">
                <a:ea typeface="Calibri"/>
                <a:cs typeface="Arial"/>
              </a:rPr>
              <a:t>הראיון</a:t>
            </a:r>
            <a:r>
              <a:rPr lang="he-IL" sz="850" dirty="0" smtClean="0">
                <a:ea typeface="Calibri"/>
                <a:cs typeface="Arial"/>
              </a:rPr>
              <a:t> השני מעמיק את ההיכרות עם קפה שחור חזק ומראה שלכאורה היו להם את כל הסיבות למחות בזעם, הרקע הסוציו אקונומי שלהם כלל לא היה פשוט אבל בכל זאת הם בוחרים להסתכל על הוריהם כגיבורים כי הם עובדים ומתמודדים, ואולי זה מה שמוביל אותם לומר שהם יודעים </a:t>
            </a:r>
            <a:r>
              <a:rPr lang="he-IL" sz="850" dirty="0" err="1" smtClean="0">
                <a:ea typeface="Calibri"/>
                <a:cs typeface="Arial"/>
              </a:rPr>
              <a:t>שהכל</a:t>
            </a:r>
            <a:r>
              <a:rPr lang="he-IL" sz="850" dirty="0" smtClean="0">
                <a:ea typeface="Calibri"/>
                <a:cs typeface="Arial"/>
              </a:rPr>
              <a:t> יהיה בסדר – כי הם מבינים שאפשר להתמודד</a:t>
            </a:r>
            <a:endParaRPr lang="en-US" sz="850" dirty="0">
              <a:ea typeface="Calibri"/>
              <a:cs typeface="Arial"/>
            </a:endParaRPr>
          </a:p>
          <a:p>
            <a:pPr>
              <a:lnSpc>
                <a:spcPct val="150000"/>
              </a:lnSpc>
              <a:spcAft>
                <a:spcPts val="1000"/>
              </a:spcAft>
            </a:pPr>
            <a:r>
              <a:rPr lang="he-IL" sz="850" u="sng" dirty="0">
                <a:ea typeface="Calibri"/>
              </a:rPr>
              <a:t>ג. "שוטה אומר את מה שיודע, חכם יודע את מה שאומר"</a:t>
            </a:r>
            <a:endParaRPr lang="en-US" sz="850" dirty="0">
              <a:ea typeface="Calibri"/>
              <a:cs typeface="Arial"/>
            </a:endParaRPr>
          </a:p>
          <a:p>
            <a:pPr>
              <a:lnSpc>
                <a:spcPct val="150000"/>
              </a:lnSpc>
              <a:spcAft>
                <a:spcPts val="1000"/>
              </a:spcAft>
            </a:pPr>
            <a:r>
              <a:rPr lang="he-IL" sz="850" dirty="0">
                <a:ea typeface="Calibri"/>
              </a:rPr>
              <a:t>שתי נקודות שקשורות אחת בשנייה ניסינו להעלות בקטע השלישי.</a:t>
            </a:r>
            <a:endParaRPr lang="en-US" sz="850" dirty="0">
              <a:ea typeface="Calibri"/>
              <a:cs typeface="Arial"/>
            </a:endParaRPr>
          </a:p>
          <a:p>
            <a:pPr algn="just">
              <a:lnSpc>
                <a:spcPct val="150000"/>
              </a:lnSpc>
              <a:spcAft>
                <a:spcPts val="1000"/>
              </a:spcAft>
            </a:pPr>
            <a:r>
              <a:rPr lang="he-IL" sz="850" dirty="0">
                <a:ea typeface="Calibri"/>
              </a:rPr>
              <a:t>הנקודה הראשונה היא העובדה כי מחברי השיר חברי קפה שחור חזק משכילים להתחבר להוויה הישראלי. הדבר הזה ניכר מכך שהם משתמשים בשיר במוטיבים ישראלים מובהקים. מה שיפה כאן בשיר הוא שהם לוקחים את המוטיבים הללו ונותנים להם פרשנות חדשה ולטעמינו טובה מהמקור. כך הם עושים לאמירה כ"כ ישראלית 'יהיה בסדר'. וכך גם לביטוי סלנגי שגור כמו 'ניתן בראש', אמירה שיש בה בד"כ ביטוי מוחצן של שחצנות וגבהות לב, שמעודן ומאוזן ע"י האמירה 'בע"ה בלי נדר' שהיא אמירה שיש בה ענווה. מוטיב ה'יהיה בסדר' כבר עלה לדיון ע"י רבין בנאום מפורסם בו הוא טען נגד הלך הנפש הזה הגורם לרשלנות פסיביות ואדישות. בשיר מחברי השיר משכילים לאזן את האופטימיות של הלך הנפש יהיה בסדר עם הבנה עמוקה שצריך לפעול כדי שיהיה בסדר. במילים אחרות הם מבינים שהפעולה היא עיקר. אך בשביל לצאת לפעולה ממקום קשה צריך גם אופטימיות אותה הם מגייסים מהלך הנפש לש ה'יהיה בסדר' הישראלי</a:t>
            </a:r>
            <a:r>
              <a:rPr lang="he-IL" sz="850" dirty="0" smtClean="0">
                <a:ea typeface="Calibri"/>
              </a:rPr>
              <a:t>.</a:t>
            </a:r>
          </a:p>
          <a:p>
            <a:pPr>
              <a:lnSpc>
                <a:spcPct val="150000"/>
              </a:lnSpc>
              <a:spcAft>
                <a:spcPts val="1000"/>
              </a:spcAft>
            </a:pPr>
            <a:r>
              <a:rPr lang="he-IL" sz="850" dirty="0" smtClean="0">
                <a:ea typeface="Calibri"/>
              </a:rPr>
              <a:t> </a:t>
            </a:r>
            <a:r>
              <a:rPr lang="he-IL" sz="850" dirty="0">
                <a:ea typeface="Calibri"/>
              </a:rPr>
              <a:t>כאן אנחנו מגיעים לנקודה השנייה בה אנו מנסים להצביע על עומק הידיעה במובנה המקראי ויהודי. ידיעה היא לא רק איזה מצב של הבנה שכלית תאורטית. ידיעה היא </a:t>
            </a:r>
            <a:r>
              <a:rPr lang="he-IL" sz="850" dirty="0" smtClean="0">
                <a:ea typeface="Calibri"/>
              </a:rPr>
              <a:t>משהו </a:t>
            </a:r>
            <a:r>
              <a:rPr lang="he-IL" sz="850" dirty="0">
                <a:ea typeface="Calibri"/>
              </a:rPr>
              <a:t>יותר עמוק. ידיעה היא בהירות מלאה שכוללת בתוכה גם את המעשה הנדרש כאן בעולם הזה כדי לקדם את הידוע. אני בטוח שיהיה בסדר. אבל הביטחון הזה מלווה בהבנה כי אני אמור לפעול כדי לקדם את המצב. זוהי עמדה </a:t>
            </a:r>
            <a:r>
              <a:rPr lang="he-IL" sz="850" dirty="0" err="1">
                <a:ea typeface="Calibri"/>
              </a:rPr>
              <a:t>אמונית</a:t>
            </a:r>
            <a:r>
              <a:rPr lang="he-IL" sz="850" dirty="0">
                <a:ea typeface="Calibri"/>
              </a:rPr>
              <a:t> עמוקה. להאמין בטוב, אך להבין שיש לפעול כדי לקדם אותו</a:t>
            </a:r>
            <a:r>
              <a:rPr lang="he-IL" sz="850" dirty="0" smtClean="0">
                <a:ea typeface="Calibri"/>
              </a:rPr>
              <a:t>. </a:t>
            </a:r>
            <a:r>
              <a:rPr lang="he-IL" sz="850" b="1" u="sng" dirty="0" smtClean="0">
                <a:ea typeface="Calibri"/>
              </a:rPr>
              <a:t>המוכנות והיכולת להשקיע עד לקבלת התוצאה היא הידיעה </a:t>
            </a:r>
            <a:r>
              <a:rPr lang="he-IL" sz="850" b="1" u="sng" dirty="0" err="1" smtClean="0">
                <a:ea typeface="Calibri"/>
              </a:rPr>
              <a:t>האמיתית</a:t>
            </a:r>
            <a:r>
              <a:rPr lang="he-IL" sz="850" b="1" u="sng" dirty="0" smtClean="0">
                <a:ea typeface="Calibri"/>
              </a:rPr>
              <a:t>.</a:t>
            </a:r>
            <a:endParaRPr lang="en-US" sz="850" b="1" u="sng" dirty="0">
              <a:ea typeface="Calibri"/>
              <a:cs typeface="Arial"/>
            </a:endParaRPr>
          </a:p>
          <a:p>
            <a:pPr algn="just">
              <a:lnSpc>
                <a:spcPct val="150000"/>
              </a:lnSpc>
            </a:pPr>
            <a:r>
              <a:rPr lang="he-IL" sz="850" dirty="0">
                <a:ea typeface="Calibri"/>
              </a:rPr>
              <a:t>נסיים בבדיחה ידועה שממחישה את העניין. יהודי נקלע לסערה ושיטפון בעיר בה הוא גר. היהודי נאלץ לעלות על גג ביתו </a:t>
            </a:r>
            <a:r>
              <a:rPr lang="he-IL" sz="850" dirty="0" smtClean="0">
                <a:ea typeface="Calibri"/>
              </a:rPr>
              <a:t>המוצף </a:t>
            </a:r>
            <a:r>
              <a:rPr lang="he-IL" sz="850" dirty="0">
                <a:ea typeface="Calibri"/>
              </a:rPr>
              <a:t>כדי לא לטבוע. מסביבו </a:t>
            </a:r>
            <a:r>
              <a:rPr lang="he-IL" sz="850" dirty="0" smtClean="0">
                <a:ea typeface="Calibri"/>
              </a:rPr>
              <a:t>מים </a:t>
            </a:r>
            <a:r>
              <a:rPr lang="he-IL" sz="850" dirty="0">
                <a:ea typeface="Calibri"/>
              </a:rPr>
              <a:t>רבים, והמפלס הולך ועולה. היהודי מתפלל את ה' שיציל אותו. באותו רגע מגיע סירת קנו של מתנדבים שמציעים לו לחלץ אותו מהשיטפון. היהודי מסרב בטענה שה' יציל אותו. הוא ממשיך להתפלל ומגיעה סירת מנוע של כוחות המשטרה המקומית להצילו, ושוב הוא מסרב בטענה כי </a:t>
            </a:r>
            <a:r>
              <a:rPr lang="he-IL" sz="850" dirty="0" smtClean="0">
                <a:ea typeface="Calibri"/>
              </a:rPr>
              <a:t>הי </a:t>
            </a:r>
            <a:r>
              <a:rPr lang="he-IL" sz="850" dirty="0">
                <a:ea typeface="Calibri"/>
              </a:rPr>
              <a:t>יציל אותו. תפילותיו מתגברות ומעליו מגיע מסור ממנו משתלשל לוחם 669 מקומי שמבקש לרתום אותו ולהעלותו למסוק. שוב מסרב היהודי בטענה שה' יציל אותו. בסופו של דבר הוא טובע. וכשהוא מגיע לבית דין של מעלה שואלים אותו מדוע סירב לכל הזדמנויות להינצל? ענה </a:t>
            </a:r>
            <a:r>
              <a:rPr lang="he-IL" sz="850" dirty="0" smtClean="0">
                <a:ea typeface="Calibri"/>
              </a:rPr>
              <a:t>היהודי </a:t>
            </a:r>
            <a:r>
              <a:rPr lang="he-IL" sz="850" dirty="0">
                <a:ea typeface="Calibri"/>
              </a:rPr>
              <a:t>כי הוא אדם אדוק ומאמין. הוא התפלל אל ה' והיה בטוח שה' יבוא להצילו. ענה לו ה' בעצמו – אני שלחתי את הסירה הספינה והמחלץ. </a:t>
            </a:r>
            <a:endParaRPr lang="he-IL" sz="850" dirty="0"/>
          </a:p>
        </p:txBody>
      </p:sp>
    </p:spTree>
    <p:extLst>
      <p:ext uri="{BB962C8B-B14F-4D97-AF65-F5344CB8AC3E}">
        <p14:creationId xmlns:p14="http://schemas.microsoft.com/office/powerpoint/2010/main" val="3549034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חוברת מקורו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חוברת מקורות" id="{0FACFB2F-C55C-45AC-8A10-1A09A19AF53F}" vid="{42E9B99F-6593-4AFD-92D9-947319924C87}"/>
    </a:ext>
  </a:extLst>
</a:theme>
</file>

<file path=docProps/app.xml><?xml version="1.0" encoding="utf-8"?>
<Properties xmlns="http://schemas.openxmlformats.org/officeDocument/2006/extended-properties" xmlns:vt="http://schemas.openxmlformats.org/officeDocument/2006/docPropsVTypes">
  <Template>חוברת מקורות</Template>
  <TotalTime>2617</TotalTime>
  <Words>1886</Words>
  <Application>Microsoft Office PowerPoint</Application>
  <PresentationFormat>מותאם אישית</PresentationFormat>
  <Paragraphs>120</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חוברת מקורות</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user</dc:creator>
  <cp:lastModifiedBy>user</cp:lastModifiedBy>
  <cp:revision>36</cp:revision>
  <dcterms:created xsi:type="dcterms:W3CDTF">2015-10-07T20:13:16Z</dcterms:created>
  <dcterms:modified xsi:type="dcterms:W3CDTF">2015-12-10T13:45:16Z</dcterms:modified>
</cp:coreProperties>
</file>