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20" d="100"/>
          <a:sy n="120" d="100"/>
        </p:scale>
        <p:origin x="-36"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למה </a:t>
            </a:r>
            <a:r>
              <a:rPr lang="he-IL" dirty="0"/>
              <a:t>בכלל הגענו לארץ ישראל?</a:t>
            </a:r>
          </a:p>
        </p:txBody>
      </p:sp>
      <p:pic>
        <p:nvPicPr>
          <p:cNvPr id="5" name="מציין מיקום של תמונה 4"/>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l="13335" r="13335"/>
          <a:stretch>
            <a:fillRect/>
          </a:stretch>
        </p:blipFill>
        <p:spPr/>
      </p:pic>
      <p:pic>
        <p:nvPicPr>
          <p:cNvPr id="4" name="מציין מיקום של תמונה 3"/>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t="2770" b="2770"/>
          <a:stretch>
            <a:fillRect/>
          </a:stretch>
        </p:blipFill>
        <p:spPr>
          <a:xfrm>
            <a:off x="2610739" y="5704099"/>
            <a:ext cx="1727393" cy="848476"/>
          </a:xfrm>
        </p:spPr>
      </p:pic>
      <p:sp>
        <p:nvSpPr>
          <p:cNvPr id="12" name="מלבן 11"/>
          <p:cNvSpPr/>
          <p:nvPr/>
        </p:nvSpPr>
        <p:spPr>
          <a:xfrm>
            <a:off x="6682740" y="876299"/>
            <a:ext cx="2796540" cy="2749496"/>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מן הסתם יצא לרובכם לראות את הכתבה בערוץ 10 על מבצע הנוכחות של הארגון ביבנאל.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בכתבה הזו ישנן שלוש עמדות שמובעות ע"י אנשים שונים.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 יהודים שאומרים – אני אוהב את הארץ.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 </a:t>
            </a:r>
            <a:r>
              <a:rPr lang="he-IL" sz="700" dirty="0" err="1" smtClean="0">
                <a:solidFill>
                  <a:schemeClr val="bg1"/>
                </a:solidFill>
                <a:latin typeface="Levenim MT" panose="02010502060101010101" pitchFamily="2" charset="-79"/>
                <a:cs typeface="Levenim MT" panose="02010502060101010101" pitchFamily="2" charset="-79"/>
              </a:rPr>
              <a:t>באשיר</a:t>
            </a:r>
            <a:r>
              <a:rPr lang="he-IL" sz="700" dirty="0" smtClean="0">
                <a:solidFill>
                  <a:schemeClr val="bg1"/>
                </a:solidFill>
                <a:latin typeface="Levenim MT" panose="02010502060101010101" pitchFamily="2" charset="-79"/>
                <a:cs typeface="Levenim MT" panose="02010502060101010101" pitchFamily="2" charset="-79"/>
              </a:rPr>
              <a:t> שאומר 'אני אוהב את הארץ.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ג. הרגע הזה בו אוריה עומד מול </a:t>
            </a:r>
            <a:r>
              <a:rPr lang="he-IL" sz="700" dirty="0" err="1" smtClean="0">
                <a:solidFill>
                  <a:schemeClr val="bg1"/>
                </a:solidFill>
                <a:latin typeface="Levenim MT" panose="02010502060101010101" pitchFamily="2" charset="-79"/>
                <a:cs typeface="Levenim MT" panose="02010502060101010101" pitchFamily="2" charset="-79"/>
              </a:rPr>
              <a:t>העו"ד</a:t>
            </a:r>
            <a:r>
              <a:rPr lang="he-IL" sz="700" dirty="0" smtClean="0">
                <a:solidFill>
                  <a:schemeClr val="bg1"/>
                </a:solidFill>
                <a:latin typeface="Levenim MT" panose="02010502060101010101" pitchFamily="2" charset="-79"/>
                <a:cs typeface="Levenim MT" panose="02010502060101010101" pitchFamily="2" charset="-79"/>
              </a:rPr>
              <a:t> של </a:t>
            </a:r>
            <a:r>
              <a:rPr lang="he-IL" sz="700" dirty="0" err="1" smtClean="0">
                <a:solidFill>
                  <a:schemeClr val="bg1"/>
                </a:solidFill>
                <a:latin typeface="Levenim MT" panose="02010502060101010101" pitchFamily="2" charset="-79"/>
                <a:cs typeface="Levenim MT" panose="02010502060101010101" pitchFamily="2" charset="-79"/>
              </a:rPr>
              <a:t>באשיר</a:t>
            </a:r>
            <a:r>
              <a:rPr lang="he-IL" sz="700" dirty="0" smtClean="0">
                <a:solidFill>
                  <a:schemeClr val="bg1"/>
                </a:solidFill>
                <a:latin typeface="Levenim MT" panose="02010502060101010101" pitchFamily="2" charset="-79"/>
                <a:cs typeface="Levenim MT" panose="02010502060101010101" pitchFamily="2" charset="-79"/>
              </a:rPr>
              <a:t> והיא שואלת אותו אם הוא הגן פעם על גם על בדואי שיהודי פלש לאדמותיו. אוריה ענה מה שענה. מה שמעניין אותנו הוא שיש כאן עמדה שאם נשאל </a:t>
            </a:r>
            <a:r>
              <a:rPr lang="he-IL" sz="700" dirty="0">
                <a:solidFill>
                  <a:schemeClr val="bg1"/>
                </a:solidFill>
                <a:latin typeface="Levenim MT" panose="02010502060101010101" pitchFamily="2" charset="-79"/>
                <a:cs typeface="Levenim MT" panose="02010502060101010101" pitchFamily="2" charset="-79"/>
              </a:rPr>
              <a:t>- האם עמדה זו מייצגת את אהבת הארץ? התשובה לא ברורה</a:t>
            </a:r>
            <a:r>
              <a:rPr lang="he-IL" sz="700" dirty="0" smtClean="0">
                <a:solidFill>
                  <a:schemeClr val="bg1"/>
                </a:solidFill>
                <a:latin typeface="Levenim MT" panose="02010502060101010101" pitchFamily="2" charset="-79"/>
                <a:cs typeface="Levenim MT" panose="02010502060101010101" pitchFamily="2" charset="-79"/>
              </a:rPr>
              <a:t>.</a:t>
            </a: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האם אנחנו אוהבים את הארץ? למה? ככה! זו גם תשובה טובה.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בין </a:t>
            </a:r>
            <a:r>
              <a:rPr lang="he-IL" sz="700" dirty="0" err="1" smtClean="0">
                <a:solidFill>
                  <a:schemeClr val="bg1"/>
                </a:solidFill>
                <a:latin typeface="Levenim MT" panose="02010502060101010101" pitchFamily="2" charset="-79"/>
                <a:cs typeface="Levenim MT" panose="02010502060101010101" pitchFamily="2" charset="-79"/>
              </a:rPr>
              <a:t>באשיר</a:t>
            </a:r>
            <a:r>
              <a:rPr lang="he-IL" sz="700" dirty="0" smtClean="0">
                <a:solidFill>
                  <a:schemeClr val="bg1"/>
                </a:solidFill>
                <a:latin typeface="Levenim MT" panose="02010502060101010101" pitchFamily="2" charset="-79"/>
                <a:cs typeface="Levenim MT" panose="02010502060101010101" pitchFamily="2" charset="-79"/>
              </a:rPr>
              <a:t> </a:t>
            </a:r>
            <a:r>
              <a:rPr lang="he-IL" sz="700" dirty="0" err="1" smtClean="0">
                <a:solidFill>
                  <a:schemeClr val="bg1"/>
                </a:solidFill>
                <a:latin typeface="Levenim MT" panose="02010502060101010101" pitchFamily="2" charset="-79"/>
                <a:cs typeface="Levenim MT" panose="02010502060101010101" pitchFamily="2" charset="-79"/>
              </a:rPr>
              <a:t>למרמור</a:t>
            </a:r>
            <a:r>
              <a:rPr lang="he-IL" sz="700" dirty="0" smtClean="0">
                <a:solidFill>
                  <a:schemeClr val="bg1"/>
                </a:solidFill>
                <a:latin typeface="Levenim MT" panose="02010502060101010101" pitchFamily="2" charset="-79"/>
                <a:cs typeface="Levenim MT" panose="02010502060101010101" pitchFamily="2" charset="-79"/>
              </a:rPr>
              <a:t> התנהל קרב דורות – 'אני דור שלישי', 'לא! אני דור שלישי כשעוד לא הייתם כאן.' אברהם היה רועה צאן. אפילו יצא לו להיקלע לסכסוך רועים עם אחינו לוט. </a:t>
            </a: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אבל למה בכלל הוא הגיע לארץ ישראל שנקראה אז ארץ כנען?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אנו סבורים שעיסוק בשאלה זו יכול לחזק את האהבה הטבעית שלנו לארץ. בדף זה ננסה להבין את בחירתו של אברהם בארץ כנען. ואולי דרך הבנה זאת לאהוב אותה יותר. </a:t>
            </a: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90692" y="3660706"/>
            <a:ext cx="2796540" cy="2317008"/>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מי אמר לאברהם ללכת לארץ ישראל</a:t>
            </a:r>
            <a:r>
              <a:rPr lang="he-IL" sz="700" b="1" dirty="0" smtClean="0">
                <a:solidFill>
                  <a:srgbClr val="5E4D36"/>
                </a:solidFill>
                <a:latin typeface="Levenim MT" panose="02010502060101010101" pitchFamily="2" charset="-79"/>
                <a:cs typeface="Levenim MT" panose="02010502060101010101" pitchFamily="2" charset="-79"/>
              </a:rPr>
              <a:t>?</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ע"פ הקטע הראשון, מי החליט ומי ביצע את ההגירה מאור כשדים לכנען? מה קרה בסופו של דבר עם משפחת תרח?</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ע"פ </a:t>
            </a:r>
            <a:r>
              <a:rPr lang="he-IL" sz="700" dirty="0" smtClean="0">
                <a:solidFill>
                  <a:srgbClr val="5E4D36"/>
                </a:solidFill>
                <a:latin typeface="Levenim MT" panose="02010502060101010101" pitchFamily="2" charset="-79"/>
                <a:cs typeface="Levenim MT" panose="02010502060101010101" pitchFamily="2" charset="-79"/>
              </a:rPr>
              <a:t>הקטע השני מי אמר לאברהם ללכת לארץ ישראל? האם האמר לאברהם בדיוק לאן ללכת?</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מסע החיפוש של אברהם אחר הארץ המתאימה </a:t>
            </a:r>
            <a:endParaRPr lang="he-IL" sz="800" b="1" dirty="0" smtClean="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כיצד המדרש עונה על השאלה: על פי מה בחר אברהם את ארץ ישראל, הרי אלוהים לא אמר לו בדיוק לאן ללכת? </a:t>
            </a:r>
            <a:endParaRPr lang="he-IL" sz="700" dirty="0">
              <a:solidFill>
                <a:srgbClr val="5E4D36"/>
              </a:solidFill>
              <a:latin typeface="Levenim MT" panose="02010502060101010101" pitchFamily="2" charset="-79"/>
              <a:cs typeface="Levenim MT" panose="02010502060101010101" pitchFamily="2" charset="-79"/>
            </a:endParaRPr>
          </a:p>
          <a:p>
            <a:pPr>
              <a:spcAft>
                <a:spcPts val="600"/>
              </a:spcAft>
            </a:pPr>
            <a:r>
              <a:rPr lang="he-IL" sz="700" b="1" dirty="0">
                <a:solidFill>
                  <a:srgbClr val="5E4D36"/>
                </a:solidFill>
                <a:latin typeface="Levenim MT" panose="02010502060101010101" pitchFamily="2" charset="-79"/>
                <a:cs typeface="Levenim MT" panose="02010502060101010101" pitchFamily="2" charset="-79"/>
              </a:rPr>
              <a:t>ג. ארץ של עבודה חקלאית שהיא גם </a:t>
            </a:r>
            <a:r>
              <a:rPr lang="he-IL" sz="700" b="1" dirty="0" smtClean="0">
                <a:solidFill>
                  <a:srgbClr val="5E4D36"/>
                </a:solidFill>
                <a:latin typeface="Levenim MT" panose="02010502060101010101" pitchFamily="2" charset="-79"/>
                <a:cs typeface="Levenim MT" panose="02010502060101010101" pitchFamily="2" charset="-79"/>
              </a:rPr>
              <a:t>ערכית</a:t>
            </a:r>
            <a:endParaRPr lang="he-IL" sz="800" b="1" dirty="0" smtClean="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להבין ולפתח את ארבעת האפשרויות שהעלנו לבחירתו של אברהם בארץ 'ראה אותן </a:t>
            </a:r>
            <a:r>
              <a:rPr lang="he-IL" sz="700" dirty="0" err="1" smtClean="0">
                <a:solidFill>
                  <a:srgbClr val="5E4D36"/>
                </a:solidFill>
                <a:latin typeface="Levenim MT" panose="02010502060101010101" pitchFamily="2" charset="-79"/>
                <a:cs typeface="Levenim MT" panose="02010502060101010101" pitchFamily="2" charset="-79"/>
              </a:rPr>
              <a:t>עסוקין</a:t>
            </a:r>
            <a:r>
              <a:rPr lang="he-IL" sz="700" dirty="0" smtClean="0">
                <a:solidFill>
                  <a:srgbClr val="5E4D36"/>
                </a:solidFill>
                <a:latin typeface="Levenim MT" panose="02010502060101010101" pitchFamily="2" charset="-79"/>
                <a:cs typeface="Levenim MT" panose="02010502060101010101" pitchFamily="2" charset="-79"/>
              </a:rPr>
              <a:t> בניכוש...בעידור...'   האם יש לכם פרשנות נוספת?	</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האם ניתן להשוות בין החלוצים לאברהם אבינו בכך שבשני המקרים היה ידוע שאנחנו "בדרך" לארץ ישראל אך בפועל הישיבה </a:t>
            </a:r>
            <a:r>
              <a:rPr lang="he-IL" sz="700" dirty="0" err="1" smtClean="0">
                <a:solidFill>
                  <a:srgbClr val="5E4D36"/>
                </a:solidFill>
                <a:latin typeface="Levenim MT" panose="02010502060101010101" pitchFamily="2" charset="-79"/>
                <a:cs typeface="Levenim MT" panose="02010502060101010101" pitchFamily="2" charset="-79"/>
              </a:rPr>
              <a:t>היתה</a:t>
            </a:r>
            <a:r>
              <a:rPr lang="he-IL" sz="700" dirty="0" smtClean="0">
                <a:solidFill>
                  <a:srgbClr val="5E4D36"/>
                </a:solidFill>
                <a:latin typeface="Levenim MT" panose="02010502060101010101" pitchFamily="2" charset="-79"/>
                <a:cs typeface="Levenim MT" panose="02010502060101010101" pitchFamily="2" charset="-79"/>
              </a:rPr>
              <a:t> בגלות? ומה ניתן ללמוד מכך לימינו?</a:t>
            </a:r>
          </a:p>
          <a:p>
            <a:pPr marL="171450" indent="-171450">
              <a:lnSpc>
                <a:spcPts val="1000"/>
              </a:lnSpc>
              <a:buFont typeface="Arial" panose="020B0604020202020204" pitchFamily="34" charset="0"/>
              <a:buChar char="•"/>
            </a:pPr>
            <a:endParaRPr lang="he-IL" sz="700" dirty="0" smtClean="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מי אמר לאברהם ללכת לארץ ישראל?</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א</a:t>
            </a:r>
          </a:p>
          <a:p>
            <a:pPr algn="just">
              <a:lnSpc>
                <a:spcPct val="150000"/>
              </a:lnSpc>
            </a:pPr>
            <a:r>
              <a:rPr lang="he-IL" sz="1000" dirty="0" err="1" smtClean="0">
                <a:solidFill>
                  <a:srgbClr val="5E4D36"/>
                </a:solidFill>
                <a:latin typeface="Levenim MT" panose="02010502060101010101" pitchFamily="2" charset="-79"/>
                <a:cs typeface="Levenim MT" panose="02010502060101010101" pitchFamily="2" charset="-79"/>
              </a:rPr>
              <a:t>וַיִּקַּח</a:t>
            </a:r>
            <a:r>
              <a:rPr lang="he-IL" sz="1000" dirty="0" smtClean="0">
                <a:solidFill>
                  <a:srgbClr val="5E4D36"/>
                </a:solidFill>
                <a:latin typeface="Levenim MT" panose="02010502060101010101" pitchFamily="2" charset="-79"/>
                <a:cs typeface="Levenim MT" panose="02010502060101010101" pitchFamily="2" charset="-79"/>
              </a:rPr>
              <a:t> </a:t>
            </a:r>
            <a:r>
              <a:rPr lang="he-IL" sz="1000" dirty="0">
                <a:solidFill>
                  <a:srgbClr val="5E4D36"/>
                </a:solidFill>
                <a:latin typeface="Levenim MT" panose="02010502060101010101" pitchFamily="2" charset="-79"/>
                <a:cs typeface="Levenim MT" panose="02010502060101010101" pitchFamily="2" charset="-79"/>
              </a:rPr>
              <a:t>תֶּרַח אֶת אַבְרָם בְּנוֹ וְאֶת לוֹט בֶּן הָרָן בֶּן בְּנוֹ וְאֵת שָׂרַי כַּלָּתוֹ אֵשֶׁת אַבְרָם בְּנוֹ וַיֵּצְאוּ אִתָּם מֵאוּר כַּשְׂדִּים לָלֶכֶת אַרְצָה כְּנַעַן </a:t>
            </a:r>
            <a:endParaRPr lang="he-IL" sz="100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וַיָּבֹאוּ </a:t>
            </a:r>
            <a:r>
              <a:rPr lang="he-IL" sz="1000" dirty="0">
                <a:solidFill>
                  <a:srgbClr val="5E4D36"/>
                </a:solidFill>
                <a:latin typeface="Levenim MT" panose="02010502060101010101" pitchFamily="2" charset="-79"/>
                <a:cs typeface="Levenim MT" panose="02010502060101010101" pitchFamily="2" charset="-79"/>
              </a:rPr>
              <a:t>עַד </a:t>
            </a:r>
            <a:r>
              <a:rPr lang="he-IL" sz="1000" dirty="0" err="1">
                <a:solidFill>
                  <a:srgbClr val="5E4D36"/>
                </a:solidFill>
                <a:latin typeface="Levenim MT" panose="02010502060101010101" pitchFamily="2" charset="-79"/>
                <a:cs typeface="Levenim MT" panose="02010502060101010101" pitchFamily="2" charset="-79"/>
              </a:rPr>
              <a:t>חָרָן</a:t>
            </a:r>
            <a:r>
              <a:rPr lang="he-IL" sz="1000" dirty="0">
                <a:solidFill>
                  <a:srgbClr val="5E4D36"/>
                </a:solidFill>
                <a:latin typeface="Levenim MT" panose="02010502060101010101" pitchFamily="2" charset="-79"/>
                <a:cs typeface="Levenim MT" panose="02010502060101010101" pitchFamily="2" charset="-79"/>
              </a:rPr>
              <a:t> וַיֵּשְׁבוּ שָׁם: </a:t>
            </a:r>
          </a:p>
          <a:p>
            <a:pPr algn="l">
              <a:lnSpc>
                <a:spcPts val="1000"/>
              </a:lnSpc>
            </a:pPr>
            <a:r>
              <a:rPr lang="he-IL" sz="400" dirty="0">
                <a:solidFill>
                  <a:srgbClr val="5E4D36"/>
                </a:solidFill>
                <a:latin typeface="Levenim MT" panose="02010502060101010101" pitchFamily="2" charset="-79"/>
                <a:cs typeface="Levenim MT" panose="02010502060101010101" pitchFamily="2" charset="-79"/>
              </a:rPr>
              <a:t>בראשית פרק יא, </a:t>
            </a:r>
            <a:r>
              <a:rPr lang="he-IL" sz="400" dirty="0" smtClean="0">
                <a:solidFill>
                  <a:srgbClr val="5E4D36"/>
                </a:solidFill>
                <a:latin typeface="Levenim MT" panose="02010502060101010101" pitchFamily="2" charset="-79"/>
                <a:cs typeface="Levenim MT" panose="02010502060101010101" pitchFamily="2" charset="-79"/>
              </a:rPr>
              <a:t>לא</a:t>
            </a:r>
          </a:p>
          <a:p>
            <a:pPr algn="l">
              <a:lnSpc>
                <a:spcPts val="1000"/>
              </a:lnSpc>
            </a:pPr>
            <a:endParaRPr lang="he-IL" sz="400" dirty="0" smtClean="0">
              <a:solidFill>
                <a:srgbClr val="5E4D36"/>
              </a:solidFill>
              <a:latin typeface="Levenim MT" panose="02010502060101010101" pitchFamily="2" charset="-79"/>
              <a:cs typeface="Levenim MT" panose="02010502060101010101" pitchFamily="2" charset="-79"/>
            </a:endParaRPr>
          </a:p>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ב</a:t>
            </a:r>
          </a:p>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וַיֹּאמֶר </a:t>
            </a:r>
            <a:r>
              <a:rPr lang="he-IL" sz="1000" dirty="0">
                <a:solidFill>
                  <a:srgbClr val="5E4D36"/>
                </a:solidFill>
                <a:latin typeface="Levenim MT" panose="02010502060101010101" pitchFamily="2" charset="-79"/>
                <a:cs typeface="Levenim MT" panose="02010502060101010101" pitchFamily="2" charset="-79"/>
              </a:rPr>
              <a:t>ה' אֶל </a:t>
            </a:r>
            <a:r>
              <a:rPr lang="he-IL" sz="1000" dirty="0" smtClean="0">
                <a:solidFill>
                  <a:srgbClr val="5E4D36"/>
                </a:solidFill>
                <a:latin typeface="Levenim MT" panose="02010502060101010101" pitchFamily="2" charset="-79"/>
                <a:cs typeface="Levenim MT" panose="02010502060101010101" pitchFamily="2" charset="-79"/>
              </a:rPr>
              <a:t>אַבְרָם: </a:t>
            </a:r>
          </a:p>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לֶךְ </a:t>
            </a:r>
            <a:r>
              <a:rPr lang="he-IL" sz="1000" dirty="0" err="1">
                <a:solidFill>
                  <a:srgbClr val="5E4D36"/>
                </a:solidFill>
                <a:latin typeface="Levenim MT" panose="02010502060101010101" pitchFamily="2" charset="-79"/>
                <a:cs typeface="Levenim MT" panose="02010502060101010101" pitchFamily="2" charset="-79"/>
              </a:rPr>
              <a:t>לְךָ</a:t>
            </a:r>
            <a:r>
              <a:rPr lang="he-IL" sz="1000" dirty="0">
                <a:solidFill>
                  <a:srgbClr val="5E4D36"/>
                </a:solidFill>
                <a:latin typeface="Levenim MT" panose="02010502060101010101" pitchFamily="2" charset="-79"/>
                <a:cs typeface="Levenim MT" panose="02010502060101010101" pitchFamily="2" charset="-79"/>
              </a:rPr>
              <a:t> מֵאַרְצְךָ וּמִמּוֹלַדְתְּךָ וּמִבֵּית אָבִיךָ אֶל הָאָרֶץ אֲשֶׁר אַרְאֶךָּ</a:t>
            </a:r>
            <a:r>
              <a:rPr lang="he-IL" sz="1000" dirty="0" smtClean="0">
                <a:solidFill>
                  <a:srgbClr val="5E4D36"/>
                </a:solidFill>
                <a:latin typeface="Levenim MT" panose="02010502060101010101" pitchFamily="2" charset="-79"/>
                <a:cs typeface="Levenim MT" panose="02010502060101010101" pitchFamily="2" charset="-79"/>
              </a:rPr>
              <a:t>:...</a:t>
            </a:r>
          </a:p>
          <a:p>
            <a:pPr lvl="0" algn="just">
              <a:lnSpc>
                <a:spcPct val="150000"/>
              </a:lnSpc>
            </a:pPr>
            <a:endParaRPr lang="he-IL" sz="1000" dirty="0">
              <a:solidFill>
                <a:srgbClr val="5E4D36"/>
              </a:solidFill>
              <a:latin typeface="Levenim MT" panose="02010502060101010101" pitchFamily="2" charset="-79"/>
              <a:cs typeface="Levenim MT" panose="02010502060101010101" pitchFamily="2" charset="-79"/>
            </a:endParaRPr>
          </a:p>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ג</a:t>
            </a:r>
          </a:p>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וַיֵּרָא </a:t>
            </a:r>
            <a:r>
              <a:rPr lang="he-IL" sz="1000" dirty="0">
                <a:solidFill>
                  <a:srgbClr val="5E4D36"/>
                </a:solidFill>
                <a:latin typeface="Levenim MT" panose="02010502060101010101" pitchFamily="2" charset="-79"/>
                <a:cs typeface="Levenim MT" panose="02010502060101010101" pitchFamily="2" charset="-79"/>
              </a:rPr>
              <a:t>ה' אֶל אַבְרָם </a:t>
            </a:r>
            <a:r>
              <a:rPr lang="he-IL" sz="1000" dirty="0" smtClean="0">
                <a:solidFill>
                  <a:srgbClr val="5E4D36"/>
                </a:solidFill>
                <a:latin typeface="Levenim MT" panose="02010502060101010101" pitchFamily="2" charset="-79"/>
                <a:cs typeface="Levenim MT" panose="02010502060101010101" pitchFamily="2" charset="-79"/>
              </a:rPr>
              <a:t>וַיֹּאמֶר: </a:t>
            </a:r>
          </a:p>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לְזַרְעֲךָ </a:t>
            </a:r>
            <a:r>
              <a:rPr lang="he-IL" sz="1000" dirty="0">
                <a:solidFill>
                  <a:srgbClr val="5E4D36"/>
                </a:solidFill>
                <a:latin typeface="Levenim MT" panose="02010502060101010101" pitchFamily="2" charset="-79"/>
                <a:cs typeface="Levenim MT" panose="02010502060101010101" pitchFamily="2" charset="-79"/>
              </a:rPr>
              <a:t>אֶתֵּן אֶת הָאָרֶץ הַזֹּאת </a:t>
            </a:r>
            <a:endParaRPr lang="he-IL" sz="1000" dirty="0" smtClean="0">
              <a:solidFill>
                <a:srgbClr val="5E4D36"/>
              </a:solidFill>
              <a:latin typeface="Levenim MT" panose="02010502060101010101" pitchFamily="2" charset="-79"/>
              <a:cs typeface="Levenim MT" panose="02010502060101010101" pitchFamily="2" charset="-79"/>
            </a:endParaRPr>
          </a:p>
          <a:p>
            <a:pPr lvl="0" algn="just">
              <a:lnSpc>
                <a:spcPct val="150000"/>
              </a:lnSpc>
            </a:pPr>
            <a:r>
              <a:rPr lang="he-IL" sz="1000" dirty="0" err="1" smtClean="0">
                <a:solidFill>
                  <a:srgbClr val="5E4D36"/>
                </a:solidFill>
                <a:latin typeface="Levenim MT" panose="02010502060101010101" pitchFamily="2" charset="-79"/>
                <a:cs typeface="Levenim MT" panose="02010502060101010101" pitchFamily="2" charset="-79"/>
              </a:rPr>
              <a:t>וַיִּבֶן</a:t>
            </a:r>
            <a:r>
              <a:rPr lang="he-IL" sz="1000" dirty="0" smtClean="0">
                <a:solidFill>
                  <a:srgbClr val="5E4D36"/>
                </a:solidFill>
                <a:latin typeface="Levenim MT" panose="02010502060101010101" pitchFamily="2" charset="-79"/>
                <a:cs typeface="Levenim MT" panose="02010502060101010101" pitchFamily="2" charset="-79"/>
              </a:rPr>
              <a:t> </a:t>
            </a:r>
            <a:r>
              <a:rPr lang="he-IL" sz="1000" dirty="0">
                <a:solidFill>
                  <a:srgbClr val="5E4D36"/>
                </a:solidFill>
                <a:latin typeface="Levenim MT" panose="02010502060101010101" pitchFamily="2" charset="-79"/>
                <a:cs typeface="Levenim MT" panose="02010502060101010101" pitchFamily="2" charset="-79"/>
              </a:rPr>
              <a:t>שָׁם מִזְבֵּחַ לַה' הַנִּרְאֶה אֵלָיו: </a:t>
            </a:r>
          </a:p>
          <a:p>
            <a:pPr lvl="0" algn="l">
              <a:lnSpc>
                <a:spcPts val="1000"/>
              </a:lnSpc>
            </a:pPr>
            <a:r>
              <a:rPr lang="he-IL" sz="600" dirty="0">
                <a:solidFill>
                  <a:srgbClr val="5E4D36"/>
                </a:solidFill>
                <a:latin typeface="Levenim MT" panose="02010502060101010101" pitchFamily="2" charset="-79"/>
                <a:cs typeface="Levenim MT" panose="02010502060101010101" pitchFamily="2" charset="-79"/>
              </a:rPr>
              <a:t>בראשית פרק </a:t>
            </a:r>
            <a:r>
              <a:rPr lang="he-IL" sz="600" dirty="0" err="1">
                <a:solidFill>
                  <a:srgbClr val="5E4D36"/>
                </a:solidFill>
                <a:latin typeface="Levenim MT" panose="02010502060101010101" pitchFamily="2" charset="-79"/>
                <a:cs typeface="Levenim MT" panose="02010502060101010101" pitchFamily="2" charset="-79"/>
              </a:rPr>
              <a:t>יב</a:t>
            </a:r>
            <a:r>
              <a:rPr lang="he-IL" sz="600" dirty="0">
                <a:solidFill>
                  <a:srgbClr val="5E4D36"/>
                </a:solidFill>
                <a:latin typeface="Levenim MT" panose="02010502060101010101" pitchFamily="2" charset="-79"/>
                <a:cs typeface="Levenim MT" panose="02010502060101010101" pitchFamily="2" charset="-79"/>
              </a:rPr>
              <a:t>, א-ז </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41384"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ג. ארץ של עבודה חקלאית שהיא גם ערכית</a:t>
            </a:r>
          </a:p>
          <a:p>
            <a:pPr algn="just"/>
            <a:r>
              <a:rPr lang="he-IL" sz="700" dirty="0" smtClean="0">
                <a:solidFill>
                  <a:srgbClr val="5E4D36"/>
                </a:solidFill>
                <a:latin typeface="Levenim MT" panose="02010502060101010101" pitchFamily="2" charset="-79"/>
                <a:cs typeface="Levenim MT" panose="02010502060101010101" pitchFamily="2" charset="-79"/>
              </a:rPr>
              <a:t>"לך </a:t>
            </a:r>
            <a:r>
              <a:rPr lang="he-IL" sz="700" dirty="0" err="1" smtClean="0">
                <a:solidFill>
                  <a:srgbClr val="5E4D36"/>
                </a:solidFill>
                <a:latin typeface="Levenim MT" panose="02010502060101010101" pitchFamily="2" charset="-79"/>
                <a:cs typeface="Levenim MT" panose="02010502060101010101" pitchFamily="2" charset="-79"/>
              </a:rPr>
              <a:t>לך</a:t>
            </a:r>
            <a:r>
              <a:rPr lang="he-IL" sz="700" dirty="0" smtClean="0">
                <a:solidFill>
                  <a:srgbClr val="5E4D36"/>
                </a:solidFill>
                <a:latin typeface="Levenim MT" panose="02010502060101010101" pitchFamily="2" charset="-79"/>
                <a:cs typeface="Levenim MT" panose="02010502060101010101" pitchFamily="2" charset="-79"/>
              </a:rPr>
              <a:t> מארצך וממולדתך ומבית אביך אל הארץ אשר אראך.." איזו דרמה, איזה מתח ואיזה </a:t>
            </a:r>
            <a:r>
              <a:rPr lang="he-IL" sz="700" dirty="0" err="1" smtClean="0">
                <a:solidFill>
                  <a:srgbClr val="5E4D36"/>
                </a:solidFill>
                <a:latin typeface="Levenim MT" panose="02010502060101010101" pitchFamily="2" charset="-79"/>
                <a:cs typeface="Levenim MT" panose="02010502060101010101" pitchFamily="2" charset="-79"/>
              </a:rPr>
              <a:t>מיסתורין</a:t>
            </a:r>
            <a:r>
              <a:rPr lang="he-IL" sz="700" dirty="0" smtClean="0">
                <a:solidFill>
                  <a:srgbClr val="5E4D36"/>
                </a:solidFill>
                <a:latin typeface="Levenim MT" panose="02010502060101010101" pitchFamily="2" charset="-79"/>
                <a:cs typeface="Levenim MT" panose="02010502060101010101" pitchFamily="2" charset="-79"/>
              </a:rPr>
              <a:t>.</a:t>
            </a:r>
          </a:p>
          <a:p>
            <a:pPr algn="just"/>
            <a:r>
              <a:rPr lang="he-IL" sz="700" dirty="0" smtClean="0">
                <a:solidFill>
                  <a:srgbClr val="5E4D36"/>
                </a:solidFill>
                <a:latin typeface="Levenim MT" panose="02010502060101010101" pitchFamily="2" charset="-79"/>
                <a:cs typeface="Levenim MT" panose="02010502060101010101" pitchFamily="2" charset="-79"/>
              </a:rPr>
              <a:t>איזו ארץ חדשה </a:t>
            </a:r>
            <a:r>
              <a:rPr lang="he-IL" sz="700" dirty="0" err="1" smtClean="0">
                <a:solidFill>
                  <a:srgbClr val="5E4D36"/>
                </a:solidFill>
                <a:latin typeface="Levenim MT" panose="02010502060101010101" pitchFamily="2" charset="-79"/>
                <a:cs typeface="Levenim MT" panose="02010502060101010101" pitchFamily="2" charset="-79"/>
              </a:rPr>
              <a:t>ומיסתורית</a:t>
            </a:r>
            <a:r>
              <a:rPr lang="he-IL" sz="700" dirty="0" smtClean="0">
                <a:solidFill>
                  <a:srgbClr val="5E4D36"/>
                </a:solidFill>
                <a:latin typeface="Levenim MT" panose="02010502060101010101" pitchFamily="2" charset="-79"/>
                <a:cs typeface="Levenim MT" panose="02010502060101010101" pitchFamily="2" charset="-79"/>
              </a:rPr>
              <a:t> יראה ה' לאברהם?</a:t>
            </a:r>
          </a:p>
          <a:p>
            <a:pPr algn="just"/>
            <a:r>
              <a:rPr lang="he-IL" sz="700" dirty="0" smtClean="0">
                <a:solidFill>
                  <a:srgbClr val="5E4D36"/>
                </a:solidFill>
                <a:latin typeface="Levenim MT" panose="02010502060101010101" pitchFamily="2" charset="-79"/>
                <a:cs typeface="Levenim MT" panose="02010502060101010101" pitchFamily="2" charset="-79"/>
              </a:rPr>
              <a:t>אז אם קוראים מה שפשוט כתוב בפסוקים, מבינים שאין כאן דרמה ואין </a:t>
            </a:r>
            <a:r>
              <a:rPr lang="he-IL" sz="700" dirty="0" err="1" smtClean="0">
                <a:solidFill>
                  <a:srgbClr val="5E4D36"/>
                </a:solidFill>
                <a:latin typeface="Levenim MT" panose="02010502060101010101" pitchFamily="2" charset="-79"/>
                <a:cs typeface="Levenim MT" panose="02010502060101010101" pitchFamily="2" charset="-79"/>
              </a:rPr>
              <a:t>מיסתורין</a:t>
            </a:r>
            <a:r>
              <a:rPr lang="he-IL" sz="700" dirty="0" smtClean="0">
                <a:solidFill>
                  <a:srgbClr val="5E4D36"/>
                </a:solidFill>
                <a:latin typeface="Levenim MT" panose="02010502060101010101" pitchFamily="2" charset="-79"/>
                <a:cs typeface="Levenim MT" panose="02010502060101010101" pitchFamily="2" charset="-79"/>
              </a:rPr>
              <a:t>. הרי אברהם ממילא היה בדרך לארץ ישראל ורק "נתקע" בחרן, בגלות, בדרך, כמו שקרה ללא מעט יהודים בעבר..</a:t>
            </a:r>
          </a:p>
          <a:p>
            <a:pPr algn="just"/>
            <a:r>
              <a:rPr lang="he-IL" sz="700" dirty="0" smtClean="0">
                <a:solidFill>
                  <a:srgbClr val="5E4D36"/>
                </a:solidFill>
                <a:latin typeface="Levenim MT" panose="02010502060101010101" pitchFamily="2" charset="-79"/>
                <a:cs typeface="Levenim MT" panose="02010502060101010101" pitchFamily="2" charset="-79"/>
              </a:rPr>
              <a:t>משל למה הדבר דומה? למישהו בנוסע מתל אביב לירושלים, ובדרך הוא עוצר ומשתקע </a:t>
            </a:r>
            <a:r>
              <a:rPr lang="he-IL" sz="700" dirty="0" err="1" smtClean="0">
                <a:solidFill>
                  <a:srgbClr val="5E4D36"/>
                </a:solidFill>
                <a:latin typeface="Levenim MT" panose="02010502060101010101" pitchFamily="2" charset="-79"/>
                <a:cs typeface="Levenim MT" panose="02010502060101010101" pitchFamily="2" charset="-79"/>
              </a:rPr>
              <a:t>בבבית</a:t>
            </a:r>
            <a:r>
              <a:rPr lang="he-IL" sz="700" dirty="0" smtClean="0">
                <a:solidFill>
                  <a:srgbClr val="5E4D36"/>
                </a:solidFill>
                <a:latin typeface="Levenim MT" panose="02010502060101010101" pitchFamily="2" charset="-79"/>
                <a:cs typeface="Levenim MT" panose="02010502060101010101" pitchFamily="2" charset="-79"/>
              </a:rPr>
              <a:t> שמש. ואז הוא שומע קול מסתורי שאומר לו "לך </a:t>
            </a:r>
            <a:r>
              <a:rPr lang="he-IL" sz="700" dirty="0" err="1" smtClean="0">
                <a:solidFill>
                  <a:srgbClr val="5E4D36"/>
                </a:solidFill>
                <a:latin typeface="Levenim MT" panose="02010502060101010101" pitchFamily="2" charset="-79"/>
                <a:cs typeface="Levenim MT" panose="02010502060101010101" pitchFamily="2" charset="-79"/>
              </a:rPr>
              <a:t>לך</a:t>
            </a:r>
            <a:r>
              <a:rPr lang="he-IL" sz="700" dirty="0" smtClean="0">
                <a:solidFill>
                  <a:srgbClr val="5E4D36"/>
                </a:solidFill>
                <a:latin typeface="Levenim MT" panose="02010502060101010101" pitchFamily="2" charset="-79"/>
                <a:cs typeface="Levenim MT" panose="02010502060101010101" pitchFamily="2" charset="-79"/>
              </a:rPr>
              <a:t>", כל האפשרויות פתוחות, ופתאום הוא מוצא את עצמו – בירושלים.. זה נראה כמשחק מכור.</a:t>
            </a:r>
          </a:p>
          <a:p>
            <a:pPr algn="just"/>
            <a:endParaRPr lang="he-IL" sz="700" dirty="0" smtClean="0">
              <a:solidFill>
                <a:srgbClr val="5E4D36"/>
              </a:solidFill>
              <a:latin typeface="Levenim MT" panose="02010502060101010101" pitchFamily="2" charset="-79"/>
              <a:cs typeface="Levenim MT" panose="02010502060101010101" pitchFamily="2" charset="-79"/>
            </a:endParaRPr>
          </a:p>
          <a:p>
            <a:pPr algn="just"/>
            <a:r>
              <a:rPr lang="he-IL" sz="700" dirty="0" smtClean="0">
                <a:solidFill>
                  <a:srgbClr val="5E4D36"/>
                </a:solidFill>
                <a:latin typeface="Levenim MT" panose="02010502060101010101" pitchFamily="2" charset="-79"/>
                <a:cs typeface="Levenim MT" panose="02010502060101010101" pitchFamily="2" charset="-79"/>
              </a:rPr>
              <a:t>אז אם אברהם ממילא היה בדרך לארץ ישראל, מהי משמעות ה"לך לך" שהוא שמע?</a:t>
            </a:r>
          </a:p>
          <a:p>
            <a:pPr algn="just"/>
            <a:r>
              <a:rPr lang="he-IL" sz="700" dirty="0" smtClean="0">
                <a:solidFill>
                  <a:srgbClr val="5E4D36"/>
                </a:solidFill>
                <a:latin typeface="Levenim MT" panose="02010502060101010101" pitchFamily="2" charset="-79"/>
                <a:cs typeface="Levenim MT" panose="02010502060101010101" pitchFamily="2" charset="-79"/>
              </a:rPr>
              <a:t>זהו הקול פנימי שנדרש מאברהם.</a:t>
            </a:r>
          </a:p>
          <a:p>
            <a:pPr algn="just"/>
            <a:r>
              <a:rPr lang="he-IL" sz="700" dirty="0" smtClean="0">
                <a:solidFill>
                  <a:srgbClr val="5E4D36"/>
                </a:solidFill>
                <a:latin typeface="Levenim MT" panose="02010502060101010101" pitchFamily="2" charset="-79"/>
                <a:cs typeface="Levenim MT" panose="02010502060101010101" pitchFamily="2" charset="-79"/>
              </a:rPr>
              <a:t>אלוהים מטיל על אברהם משימה – "תמצא בעצמך את הארץ שאני מייעד עבורך".</a:t>
            </a:r>
          </a:p>
          <a:p>
            <a:pPr algn="just"/>
            <a:r>
              <a:rPr lang="he-IL" sz="700" dirty="0" smtClean="0">
                <a:solidFill>
                  <a:srgbClr val="5E4D36"/>
                </a:solidFill>
                <a:latin typeface="Levenim MT" panose="02010502060101010101" pitchFamily="2" charset="-79"/>
                <a:cs typeface="Levenim MT" panose="02010502060101010101" pitchFamily="2" charset="-79"/>
              </a:rPr>
              <a:t>ובסופו של דבר אברהם מגיע לארץ שהוא ממילא היה בדרך אליה, אך הפעם מתוך חיפוש וחיבור פנימי. אחר כך אלוהים מאשר את בחירתו הפנימית של אברהם.</a:t>
            </a:r>
          </a:p>
          <a:p>
            <a:pPr algn="just"/>
            <a:endParaRPr lang="he-IL" sz="700" dirty="0">
              <a:solidFill>
                <a:srgbClr val="5E4D36"/>
              </a:solidFill>
              <a:latin typeface="Levenim MT" panose="02010502060101010101" pitchFamily="2" charset="-79"/>
              <a:cs typeface="Levenim MT" panose="02010502060101010101" pitchFamily="2" charset="-79"/>
            </a:endParaRPr>
          </a:p>
          <a:p>
            <a:pPr algn="just"/>
            <a:r>
              <a:rPr lang="he-IL" sz="700" dirty="0">
                <a:solidFill>
                  <a:srgbClr val="5E4D36"/>
                </a:solidFill>
                <a:latin typeface="Levenim MT" panose="02010502060101010101" pitchFamily="2" charset="-79"/>
                <a:cs typeface="Levenim MT" panose="02010502060101010101" pitchFamily="2" charset="-79"/>
              </a:rPr>
              <a:t>המדרש </a:t>
            </a:r>
            <a:r>
              <a:rPr lang="he-IL" sz="700" dirty="0" smtClean="0">
                <a:solidFill>
                  <a:srgbClr val="5E4D36"/>
                </a:solidFill>
                <a:latin typeface="Levenim MT" panose="02010502060101010101" pitchFamily="2" charset="-79"/>
                <a:cs typeface="Levenim MT" panose="02010502060101010101" pitchFamily="2" charset="-79"/>
              </a:rPr>
              <a:t>עונה על השאלה "מדוע </a:t>
            </a:r>
            <a:r>
              <a:rPr lang="he-IL" sz="700" dirty="0">
                <a:solidFill>
                  <a:srgbClr val="5E4D36"/>
                </a:solidFill>
                <a:latin typeface="Levenim MT" panose="02010502060101010101" pitchFamily="2" charset="-79"/>
                <a:cs typeface="Levenim MT" panose="02010502060101010101" pitchFamily="2" charset="-79"/>
              </a:rPr>
              <a:t>בחר אברהם בארץ כנען</a:t>
            </a:r>
            <a:r>
              <a:rPr lang="he-IL" sz="700" dirty="0" smtClean="0">
                <a:solidFill>
                  <a:srgbClr val="5E4D36"/>
                </a:solidFill>
                <a:latin typeface="Levenim MT" panose="02010502060101010101" pitchFamily="2" charset="-79"/>
                <a:cs typeface="Levenim MT" panose="02010502060101010101" pitchFamily="2" charset="-79"/>
              </a:rPr>
              <a:t>?" בסיפור </a:t>
            </a:r>
            <a:r>
              <a:rPr lang="he-IL" sz="700" dirty="0">
                <a:solidFill>
                  <a:srgbClr val="5E4D36"/>
                </a:solidFill>
                <a:latin typeface="Levenim MT" panose="02010502060101010101" pitchFamily="2" charset="-79"/>
                <a:cs typeface="Levenim MT" panose="02010502060101010101" pitchFamily="2" charset="-79"/>
              </a:rPr>
              <a:t>על מה שראה אברהם בארם </a:t>
            </a:r>
            <a:r>
              <a:rPr lang="he-IL" sz="700" dirty="0" smtClean="0">
                <a:solidFill>
                  <a:srgbClr val="5E4D36"/>
                </a:solidFill>
                <a:latin typeface="Levenim MT" panose="02010502060101010101" pitchFamily="2" charset="-79"/>
                <a:cs typeface="Levenim MT" panose="02010502060101010101" pitchFamily="2" charset="-79"/>
              </a:rPr>
              <a:t>(סוריה) </a:t>
            </a:r>
            <a:r>
              <a:rPr lang="he-IL" sz="700" dirty="0">
                <a:solidFill>
                  <a:srgbClr val="5E4D36"/>
                </a:solidFill>
                <a:latin typeface="Levenim MT" panose="02010502060101010101" pitchFamily="2" charset="-79"/>
                <a:cs typeface="Levenim MT" panose="02010502060101010101" pitchFamily="2" charset="-79"/>
              </a:rPr>
              <a:t>– ארץ עשירה היושבת בין הנהרות. מה שגורם לריקנות ולקלות דעת. </a:t>
            </a:r>
            <a:endParaRPr lang="he-IL" sz="700" dirty="0" smtClean="0">
              <a:solidFill>
                <a:srgbClr val="5E4D36"/>
              </a:solidFill>
              <a:latin typeface="Levenim MT" panose="02010502060101010101" pitchFamily="2" charset="-79"/>
              <a:cs typeface="Levenim MT" panose="02010502060101010101" pitchFamily="2" charset="-79"/>
            </a:endParaRPr>
          </a:p>
          <a:p>
            <a:pPr algn="just"/>
            <a:r>
              <a:rPr lang="he-IL" sz="700" dirty="0" smtClean="0">
                <a:solidFill>
                  <a:srgbClr val="5E4D36"/>
                </a:solidFill>
                <a:latin typeface="Levenim MT" panose="02010502060101010101" pitchFamily="2" charset="-79"/>
                <a:cs typeface="Levenim MT" panose="02010502060101010101" pitchFamily="2" charset="-79"/>
              </a:rPr>
              <a:t>לעומת </a:t>
            </a:r>
            <a:r>
              <a:rPr lang="he-IL" sz="700" dirty="0">
                <a:solidFill>
                  <a:srgbClr val="5E4D36"/>
                </a:solidFill>
                <a:latin typeface="Levenim MT" panose="02010502060101010101" pitchFamily="2" charset="-79"/>
                <a:cs typeface="Levenim MT" panose="02010502060101010101" pitchFamily="2" charset="-79"/>
              </a:rPr>
              <a:t>זאת בירידה מהר הלבנון דרך החוף אברהם רואה תופעה ראויה לציון: ' </a:t>
            </a:r>
            <a:r>
              <a:rPr lang="he-IL" sz="700" dirty="0" err="1">
                <a:solidFill>
                  <a:srgbClr val="5E4D36"/>
                </a:solidFill>
                <a:latin typeface="Levenim MT" panose="02010502060101010101" pitchFamily="2" charset="-79"/>
                <a:cs typeface="Levenim MT" panose="02010502060101010101" pitchFamily="2" charset="-79"/>
              </a:rPr>
              <a:t>עסוקין</a:t>
            </a:r>
            <a:r>
              <a:rPr lang="he-IL" sz="700" dirty="0">
                <a:solidFill>
                  <a:srgbClr val="5E4D36"/>
                </a:solidFill>
                <a:latin typeface="Levenim MT" panose="02010502060101010101" pitchFamily="2" charset="-79"/>
                <a:cs typeface="Levenim MT" panose="02010502060101010101" pitchFamily="2" charset="-79"/>
              </a:rPr>
              <a:t> בניכוש בשעת הניכוש, בעידור בשעת העידור' מה משמעות התופעה הזו? אנחנו מבקשים לתת לה ארבע משמעויות אפשריות.</a:t>
            </a:r>
          </a:p>
          <a:p>
            <a:pPr algn="just"/>
            <a:r>
              <a:rPr lang="he-IL" sz="700" dirty="0">
                <a:solidFill>
                  <a:srgbClr val="5E4D36"/>
                </a:solidFill>
                <a:latin typeface="Levenim MT" panose="02010502060101010101" pitchFamily="2" charset="-79"/>
                <a:cs typeface="Levenim MT" panose="02010502060101010101" pitchFamily="2" charset="-79"/>
              </a:rPr>
              <a:t>א. אברהם רואה חברה שבה יש קשב והבנה של הטבע. ע"פ פרוש זה מילת המפתח היא 'בשעת'. כלומר תושבי הארץ מתזמנים נכון את עבודת החקלאות שלהם ע"פ מחזור הטבע.</a:t>
            </a:r>
          </a:p>
          <a:p>
            <a:pPr algn="just"/>
            <a:r>
              <a:rPr lang="he-IL" sz="700" dirty="0">
                <a:solidFill>
                  <a:srgbClr val="5E4D36"/>
                </a:solidFill>
                <a:latin typeface="Levenim MT" panose="02010502060101010101" pitchFamily="2" charset="-79"/>
                <a:cs typeface="Levenim MT" panose="02010502060101010101" pitchFamily="2" charset="-79"/>
              </a:rPr>
              <a:t>ב. אברהם רואה אוכלוסייה חקלאית שיודעת למקסם את מחזוריות הטבע לטובת מקסום התוצר החקלאי</a:t>
            </a:r>
            <a:r>
              <a:rPr lang="he-IL" sz="700" dirty="0" smtClean="0">
                <a:solidFill>
                  <a:srgbClr val="5E4D36"/>
                </a:solidFill>
                <a:latin typeface="Levenim MT" panose="02010502060101010101" pitchFamily="2" charset="-79"/>
                <a:cs typeface="Levenim MT" panose="02010502060101010101" pitchFamily="2" charset="-79"/>
              </a:rPr>
              <a:t>. גורדון קרא לזה "דת העבודה" </a:t>
            </a:r>
            <a:endParaRPr lang="he-IL" sz="700" dirty="0">
              <a:solidFill>
                <a:srgbClr val="5E4D36"/>
              </a:solidFill>
              <a:latin typeface="Levenim MT" panose="02010502060101010101" pitchFamily="2" charset="-79"/>
              <a:cs typeface="Levenim MT" panose="02010502060101010101" pitchFamily="2" charset="-79"/>
            </a:endParaRPr>
          </a:p>
          <a:p>
            <a:pPr algn="just"/>
            <a:r>
              <a:rPr lang="he-IL" sz="700" dirty="0">
                <a:solidFill>
                  <a:srgbClr val="5E4D36"/>
                </a:solidFill>
                <a:latin typeface="Levenim MT" panose="02010502060101010101" pitchFamily="2" charset="-79"/>
                <a:cs typeface="Levenim MT" panose="02010502060101010101" pitchFamily="2" charset="-79"/>
              </a:rPr>
              <a:t>ג. אברהם רואה אוכלוסייה שלא מפחדת מעבודה קשה. בניגוד לריקנות ולקלות הדעת בארצות שעל הנהר. כאן הדגש הוא על בחירת המדרש בשתי עבודות מהקשות שיש בחקלאות. </a:t>
            </a:r>
          </a:p>
          <a:p>
            <a:pPr algn="just"/>
            <a:r>
              <a:rPr lang="he-IL" sz="700" dirty="0">
                <a:solidFill>
                  <a:srgbClr val="5E4D36"/>
                </a:solidFill>
                <a:latin typeface="Levenim MT" panose="02010502060101010101" pitchFamily="2" charset="-79"/>
                <a:cs typeface="Levenim MT" panose="02010502060101010101" pitchFamily="2" charset="-79"/>
              </a:rPr>
              <a:t>ד. אברהם </a:t>
            </a:r>
            <a:r>
              <a:rPr lang="he-IL" sz="700" dirty="0" smtClean="0">
                <a:solidFill>
                  <a:srgbClr val="5E4D36"/>
                </a:solidFill>
                <a:latin typeface="Levenim MT" panose="02010502060101010101" pitchFamily="2" charset="-79"/>
                <a:cs typeface="Levenim MT" panose="02010502060101010101" pitchFamily="2" charset="-79"/>
              </a:rPr>
              <a:t>מוצא ארץ שעבודתה החקלאית היא בסיס כללי לאחריות, ולתפיסת עולם ערכית המתבטאת בין השאר בלוח השנה העברי המשובץ בחגים חקלאיים</a:t>
            </a:r>
            <a:endParaRPr lang="he-IL" sz="700" dirty="0">
              <a:solidFill>
                <a:srgbClr val="5E4D36"/>
              </a:solidFill>
              <a:latin typeface="Levenim MT" panose="02010502060101010101" pitchFamily="2" charset="-79"/>
              <a:cs typeface="Levenim MT" panose="02010502060101010101" pitchFamily="2" charset="-79"/>
            </a:endParaRPr>
          </a:p>
          <a:p>
            <a:pPr algn="l"/>
            <a:r>
              <a:rPr lang="he-IL" sz="600" dirty="0">
                <a:solidFill>
                  <a:srgbClr val="5E4D36"/>
                </a:solidFill>
                <a:latin typeface="Levenim MT" panose="02010502060101010101" pitchFamily="2" charset="-79"/>
                <a:cs typeface="Levenim MT" panose="02010502060101010101" pitchFamily="2" charset="-79"/>
              </a:rPr>
              <a:t>חבורת הכותבים – השומר החדש</a:t>
            </a:r>
          </a:p>
          <a:p>
            <a:pPr algn="just"/>
            <a:endParaRPr lang="he-IL" sz="700" dirty="0" smtClean="0">
              <a:solidFill>
                <a:srgbClr val="5E4D36"/>
              </a:solidFill>
              <a:latin typeface="Levenim MT" panose="02010502060101010101" pitchFamily="2" charset="-79"/>
              <a:cs typeface="Levenim MT" panose="02010502060101010101" pitchFamily="2" charset="-79"/>
            </a:endParaRPr>
          </a:p>
          <a:p>
            <a:pPr algn="just"/>
            <a:endParaRPr lang="he-IL" sz="700" dirty="0" smtClean="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מסע החיפוש של אברהם אחר הארץ המתאימה</a:t>
            </a:r>
            <a:endParaRPr lang="he-IL" sz="950" b="1" dirty="0">
              <a:solidFill>
                <a:srgbClr val="5E4D36"/>
              </a:solidFill>
              <a:latin typeface="Levenim MT" panose="02010502060101010101" pitchFamily="2" charset="-79"/>
              <a:cs typeface="Levenim MT" panose="02010502060101010101" pitchFamily="2" charset="-79"/>
            </a:endParaRPr>
          </a:p>
          <a:p>
            <a:pPr lvl="0" algn="just">
              <a:lnSpc>
                <a:spcPct val="150000"/>
              </a:lnSpc>
            </a:pPr>
            <a:r>
              <a:rPr lang="he-IL" sz="1000" dirty="0">
                <a:solidFill>
                  <a:srgbClr val="5E4D36"/>
                </a:solidFill>
                <a:latin typeface="Levenim MT" panose="02010502060101010101" pitchFamily="2" charset="-79"/>
                <a:cs typeface="Levenim MT" panose="02010502060101010101" pitchFamily="2" charset="-79"/>
              </a:rPr>
              <a:t>אמר רבי </a:t>
            </a:r>
            <a:r>
              <a:rPr lang="he-IL" sz="1000" dirty="0" smtClean="0">
                <a:solidFill>
                  <a:srgbClr val="5E4D36"/>
                </a:solidFill>
                <a:latin typeface="Levenim MT" panose="02010502060101010101" pitchFamily="2" charset="-79"/>
                <a:cs typeface="Levenim MT" panose="02010502060101010101" pitchFamily="2" charset="-79"/>
              </a:rPr>
              <a:t>לוי:</a:t>
            </a:r>
          </a:p>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 </a:t>
            </a:r>
            <a:r>
              <a:rPr lang="he-IL" sz="1000" dirty="0">
                <a:solidFill>
                  <a:srgbClr val="5E4D36"/>
                </a:solidFill>
                <a:latin typeface="Levenim MT" panose="02010502060101010101" pitchFamily="2" charset="-79"/>
                <a:cs typeface="Levenim MT" panose="02010502060101010101" pitchFamily="2" charset="-79"/>
              </a:rPr>
              <a:t>בשעה שהיה אברהם מהלך בארם </a:t>
            </a:r>
            <a:r>
              <a:rPr lang="he-IL" sz="1000" dirty="0" err="1">
                <a:solidFill>
                  <a:srgbClr val="5E4D36"/>
                </a:solidFill>
                <a:latin typeface="Levenim MT" panose="02010502060101010101" pitchFamily="2" charset="-79"/>
                <a:cs typeface="Levenim MT" panose="02010502060101010101" pitchFamily="2" charset="-79"/>
              </a:rPr>
              <a:t>נהרים</a:t>
            </a:r>
            <a:r>
              <a:rPr lang="he-IL" sz="1000" dirty="0">
                <a:solidFill>
                  <a:srgbClr val="5E4D36"/>
                </a:solidFill>
                <a:latin typeface="Levenim MT" panose="02010502060101010101" pitchFamily="2" charset="-79"/>
                <a:cs typeface="Levenim MT" panose="02010502060101010101" pitchFamily="2" charset="-79"/>
              </a:rPr>
              <a:t> ובארם </a:t>
            </a:r>
            <a:r>
              <a:rPr lang="he-IL" sz="1000" dirty="0" err="1">
                <a:solidFill>
                  <a:srgbClr val="5E4D36"/>
                </a:solidFill>
                <a:latin typeface="Levenim MT" panose="02010502060101010101" pitchFamily="2" charset="-79"/>
                <a:cs typeface="Levenim MT" panose="02010502060101010101" pitchFamily="2" charset="-79"/>
              </a:rPr>
              <a:t>נחור</a:t>
            </a:r>
            <a:r>
              <a:rPr lang="he-IL" sz="1000" dirty="0">
                <a:solidFill>
                  <a:srgbClr val="5E4D36"/>
                </a:solidFill>
                <a:latin typeface="Levenim MT" panose="02010502060101010101" pitchFamily="2" charset="-79"/>
                <a:cs typeface="Levenim MT" panose="02010502060101010101" pitchFamily="2" charset="-79"/>
              </a:rPr>
              <a:t>, </a:t>
            </a:r>
            <a:endParaRPr lang="he-IL" sz="1000" dirty="0" smtClean="0">
              <a:solidFill>
                <a:srgbClr val="5E4D36"/>
              </a:solidFill>
              <a:latin typeface="Levenim MT" panose="02010502060101010101" pitchFamily="2" charset="-79"/>
              <a:cs typeface="Levenim MT" panose="02010502060101010101" pitchFamily="2" charset="-79"/>
            </a:endParaRPr>
          </a:p>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ראה </a:t>
            </a:r>
            <a:r>
              <a:rPr lang="he-IL" sz="1000" dirty="0">
                <a:solidFill>
                  <a:srgbClr val="5E4D36"/>
                </a:solidFill>
                <a:latin typeface="Levenim MT" panose="02010502060101010101" pitchFamily="2" charset="-79"/>
                <a:cs typeface="Levenim MT" panose="02010502060101010101" pitchFamily="2" charset="-79"/>
              </a:rPr>
              <a:t>אותן אוכלים ושותים </a:t>
            </a:r>
            <a:r>
              <a:rPr lang="he-IL" sz="1000" dirty="0" smtClean="0">
                <a:solidFill>
                  <a:srgbClr val="5E4D36"/>
                </a:solidFill>
                <a:latin typeface="Levenim MT" panose="02010502060101010101" pitchFamily="2" charset="-79"/>
                <a:cs typeface="Levenim MT" panose="02010502060101010101" pitchFamily="2" charset="-79"/>
              </a:rPr>
              <a:t>ופוחזים </a:t>
            </a:r>
            <a:r>
              <a:rPr lang="he-IL" sz="900" dirty="0" smtClean="0">
                <a:solidFill>
                  <a:srgbClr val="5E4D36"/>
                </a:solidFill>
                <a:latin typeface="Levenim MT" panose="02010502060101010101" pitchFamily="2" charset="-79"/>
                <a:cs typeface="Levenim MT" panose="02010502060101010101" pitchFamily="2" charset="-79"/>
              </a:rPr>
              <a:t>[</a:t>
            </a:r>
            <a:r>
              <a:rPr lang="he-IL" sz="900" dirty="0">
                <a:solidFill>
                  <a:srgbClr val="5E4D36"/>
                </a:solidFill>
                <a:latin typeface="Levenim MT" panose="02010502060101010101" pitchFamily="2" charset="-79"/>
                <a:cs typeface="Levenim MT" panose="02010502060101010101" pitchFamily="2" charset="-79"/>
              </a:rPr>
              <a:t>קלי דעת, חסרי אחריות, ריקים]</a:t>
            </a:r>
            <a:r>
              <a:rPr lang="he-IL" sz="1000" dirty="0" smtClean="0">
                <a:solidFill>
                  <a:srgbClr val="5E4D36"/>
                </a:solidFill>
                <a:latin typeface="Levenim MT" panose="02010502060101010101" pitchFamily="2" charset="-79"/>
                <a:cs typeface="Levenim MT" panose="02010502060101010101" pitchFamily="2" charset="-79"/>
              </a:rPr>
              <a:t>, </a:t>
            </a:r>
            <a:r>
              <a:rPr lang="he-IL" sz="1000" dirty="0">
                <a:solidFill>
                  <a:srgbClr val="5E4D36"/>
                </a:solidFill>
                <a:latin typeface="Levenim MT" panose="02010502060101010101" pitchFamily="2" charset="-79"/>
                <a:cs typeface="Levenim MT" panose="02010502060101010101" pitchFamily="2" charset="-79"/>
              </a:rPr>
              <a:t>אמר </a:t>
            </a:r>
            <a:endParaRPr lang="he-IL" sz="1000" dirty="0" smtClean="0">
              <a:solidFill>
                <a:srgbClr val="5E4D36"/>
              </a:solidFill>
              <a:latin typeface="Levenim MT" panose="02010502060101010101" pitchFamily="2" charset="-79"/>
              <a:cs typeface="Levenim MT" panose="02010502060101010101" pitchFamily="2" charset="-79"/>
            </a:endParaRPr>
          </a:p>
          <a:p>
            <a:pPr marL="171450" lvl="0" indent="-171450" algn="just">
              <a:lnSpc>
                <a:spcPct val="150000"/>
              </a:lnSpc>
              <a:buFontTx/>
              <a:buChar char="-"/>
            </a:pPr>
            <a:r>
              <a:rPr lang="he-IL" sz="1000" dirty="0" err="1" smtClean="0">
                <a:solidFill>
                  <a:srgbClr val="5E4D36"/>
                </a:solidFill>
                <a:latin typeface="Levenim MT" panose="02010502060101010101" pitchFamily="2" charset="-79"/>
                <a:cs typeface="Levenim MT" panose="02010502060101010101" pitchFamily="2" charset="-79"/>
              </a:rPr>
              <a:t>הלואי</a:t>
            </a:r>
            <a:r>
              <a:rPr lang="he-IL" sz="1000" dirty="0" smtClean="0">
                <a:solidFill>
                  <a:srgbClr val="5E4D36"/>
                </a:solidFill>
                <a:latin typeface="Levenim MT" panose="02010502060101010101" pitchFamily="2" charset="-79"/>
                <a:cs typeface="Levenim MT" panose="02010502060101010101" pitchFamily="2" charset="-79"/>
              </a:rPr>
              <a:t> </a:t>
            </a:r>
            <a:r>
              <a:rPr lang="he-IL" sz="1000" dirty="0">
                <a:solidFill>
                  <a:srgbClr val="5E4D36"/>
                </a:solidFill>
                <a:latin typeface="Levenim MT" panose="02010502060101010101" pitchFamily="2" charset="-79"/>
                <a:cs typeface="Levenim MT" panose="02010502060101010101" pitchFamily="2" charset="-79"/>
              </a:rPr>
              <a:t>לא יהא לי חלק בארץ הזאת </a:t>
            </a:r>
            <a:endParaRPr lang="he-IL" sz="1000" dirty="0" smtClean="0">
              <a:solidFill>
                <a:srgbClr val="5E4D36"/>
              </a:solidFill>
              <a:latin typeface="Levenim MT" panose="02010502060101010101" pitchFamily="2" charset="-79"/>
              <a:cs typeface="Levenim MT" panose="02010502060101010101" pitchFamily="2" charset="-79"/>
            </a:endParaRPr>
          </a:p>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וכיון </a:t>
            </a:r>
            <a:r>
              <a:rPr lang="he-IL" sz="1000" dirty="0">
                <a:solidFill>
                  <a:srgbClr val="5E4D36"/>
                </a:solidFill>
                <a:latin typeface="Levenim MT" panose="02010502060101010101" pitchFamily="2" charset="-79"/>
                <a:cs typeface="Levenim MT" panose="02010502060101010101" pitchFamily="2" charset="-79"/>
              </a:rPr>
              <a:t>שהגיע לסולמה של צור </a:t>
            </a:r>
            <a:r>
              <a:rPr lang="he-IL" sz="1000" dirty="0" smtClean="0">
                <a:solidFill>
                  <a:srgbClr val="5E4D36"/>
                </a:solidFill>
                <a:latin typeface="Levenim MT" panose="02010502060101010101" pitchFamily="2" charset="-79"/>
                <a:cs typeface="Levenim MT" panose="02010502060101010101" pitchFamily="2" charset="-79"/>
              </a:rPr>
              <a:t>(והתבונן על ארץ ישראל)</a:t>
            </a:r>
          </a:p>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ראה </a:t>
            </a:r>
            <a:r>
              <a:rPr lang="he-IL" sz="1000" dirty="0">
                <a:solidFill>
                  <a:srgbClr val="5E4D36"/>
                </a:solidFill>
                <a:latin typeface="Levenim MT" panose="02010502060101010101" pitchFamily="2" charset="-79"/>
                <a:cs typeface="Levenim MT" panose="02010502060101010101" pitchFamily="2" charset="-79"/>
              </a:rPr>
              <a:t>אותן </a:t>
            </a:r>
            <a:r>
              <a:rPr lang="he-IL" sz="1000" dirty="0" err="1">
                <a:solidFill>
                  <a:srgbClr val="5E4D36"/>
                </a:solidFill>
                <a:latin typeface="Levenim MT" panose="02010502060101010101" pitchFamily="2" charset="-79"/>
                <a:cs typeface="Levenim MT" panose="02010502060101010101" pitchFamily="2" charset="-79"/>
              </a:rPr>
              <a:t>עסוקין</a:t>
            </a:r>
            <a:r>
              <a:rPr lang="he-IL" sz="1000" dirty="0">
                <a:solidFill>
                  <a:srgbClr val="5E4D36"/>
                </a:solidFill>
                <a:latin typeface="Levenim MT" panose="02010502060101010101" pitchFamily="2" charset="-79"/>
                <a:cs typeface="Levenim MT" panose="02010502060101010101" pitchFamily="2" charset="-79"/>
              </a:rPr>
              <a:t> בניכוש בשעת הניכוש, בעידור בשעת העידור, אמר</a:t>
            </a:r>
            <a:endParaRPr lang="he-IL" sz="1000" dirty="0" smtClean="0">
              <a:solidFill>
                <a:srgbClr val="5E4D36"/>
              </a:solidFill>
              <a:latin typeface="Levenim MT" panose="02010502060101010101" pitchFamily="2" charset="-79"/>
              <a:cs typeface="Levenim MT" panose="02010502060101010101" pitchFamily="2" charset="-79"/>
            </a:endParaRPr>
          </a:p>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 </a:t>
            </a:r>
            <a:r>
              <a:rPr lang="he-IL" sz="1000" dirty="0" err="1" smtClean="0">
                <a:solidFill>
                  <a:srgbClr val="5E4D36"/>
                </a:solidFill>
                <a:latin typeface="Levenim MT" panose="02010502060101010101" pitchFamily="2" charset="-79"/>
                <a:cs typeface="Levenim MT" panose="02010502060101010101" pitchFamily="2" charset="-79"/>
              </a:rPr>
              <a:t>הלואי</a:t>
            </a:r>
            <a:r>
              <a:rPr lang="he-IL" sz="1000" dirty="0" smtClean="0">
                <a:solidFill>
                  <a:srgbClr val="5E4D36"/>
                </a:solidFill>
                <a:latin typeface="Levenim MT" panose="02010502060101010101" pitchFamily="2" charset="-79"/>
                <a:cs typeface="Levenim MT" panose="02010502060101010101" pitchFamily="2" charset="-79"/>
              </a:rPr>
              <a:t> </a:t>
            </a:r>
            <a:r>
              <a:rPr lang="he-IL" sz="1000" dirty="0">
                <a:solidFill>
                  <a:srgbClr val="5E4D36"/>
                </a:solidFill>
                <a:latin typeface="Levenim MT" panose="02010502060101010101" pitchFamily="2" charset="-79"/>
                <a:cs typeface="Levenim MT" panose="02010502060101010101" pitchFamily="2" charset="-79"/>
              </a:rPr>
              <a:t>יהא חלקי בארץ הזאת, </a:t>
            </a:r>
            <a:endParaRPr lang="he-IL" sz="1000" dirty="0" smtClean="0">
              <a:solidFill>
                <a:srgbClr val="5E4D36"/>
              </a:solidFill>
              <a:latin typeface="Levenim MT" panose="02010502060101010101" pitchFamily="2" charset="-79"/>
              <a:cs typeface="Levenim MT" panose="02010502060101010101" pitchFamily="2" charset="-79"/>
            </a:endParaRPr>
          </a:p>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אמר </a:t>
            </a:r>
            <a:r>
              <a:rPr lang="he-IL" sz="1000" dirty="0">
                <a:solidFill>
                  <a:srgbClr val="5E4D36"/>
                </a:solidFill>
                <a:latin typeface="Levenim MT" panose="02010502060101010101" pitchFamily="2" charset="-79"/>
                <a:cs typeface="Levenim MT" panose="02010502060101010101" pitchFamily="2" charset="-79"/>
              </a:rPr>
              <a:t>לו הקדוש ברוך </a:t>
            </a:r>
            <a:r>
              <a:rPr lang="he-IL" sz="1000" dirty="0" smtClean="0">
                <a:solidFill>
                  <a:srgbClr val="5E4D36"/>
                </a:solidFill>
                <a:latin typeface="Levenim MT" panose="02010502060101010101" pitchFamily="2" charset="-79"/>
                <a:cs typeface="Levenim MT" panose="02010502060101010101" pitchFamily="2" charset="-79"/>
              </a:rPr>
              <a:t>הוא: </a:t>
            </a:r>
          </a:p>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 לזרעך </a:t>
            </a:r>
            <a:r>
              <a:rPr lang="he-IL" sz="1000" dirty="0">
                <a:solidFill>
                  <a:srgbClr val="5E4D36"/>
                </a:solidFill>
                <a:latin typeface="Levenim MT" panose="02010502060101010101" pitchFamily="2" charset="-79"/>
                <a:cs typeface="Levenim MT" panose="02010502060101010101" pitchFamily="2" charset="-79"/>
              </a:rPr>
              <a:t>אתן את הארץ הזאת. </a:t>
            </a:r>
          </a:p>
          <a:p>
            <a:pPr lvl="0" algn="l">
              <a:lnSpc>
                <a:spcPts val="1000"/>
              </a:lnSpc>
            </a:pPr>
            <a:endParaRPr lang="he-IL" sz="600" dirty="0" smtClean="0">
              <a:solidFill>
                <a:srgbClr val="5E4D36"/>
              </a:solidFill>
              <a:latin typeface="Levenim MT" panose="02010502060101010101" pitchFamily="2" charset="-79"/>
              <a:cs typeface="Levenim MT" panose="02010502060101010101" pitchFamily="2" charset="-79"/>
            </a:endParaRPr>
          </a:p>
          <a:p>
            <a:pPr lvl="0"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בראשית </a:t>
            </a:r>
            <a:r>
              <a:rPr lang="he-IL" sz="600" dirty="0">
                <a:solidFill>
                  <a:srgbClr val="5E4D36"/>
                </a:solidFill>
                <a:latin typeface="Levenim MT" panose="02010502060101010101" pitchFamily="2" charset="-79"/>
                <a:cs typeface="Levenim MT" panose="02010502060101010101" pitchFamily="2" charset="-79"/>
              </a:rPr>
              <a:t>רבה (</a:t>
            </a:r>
            <a:r>
              <a:rPr lang="he-IL" sz="600" dirty="0" err="1">
                <a:solidFill>
                  <a:srgbClr val="5E4D36"/>
                </a:solidFill>
                <a:latin typeface="Levenim MT" panose="02010502060101010101" pitchFamily="2" charset="-79"/>
                <a:cs typeface="Levenim MT" panose="02010502060101010101" pitchFamily="2" charset="-79"/>
              </a:rPr>
              <a:t>וילנא</a:t>
            </a:r>
            <a:r>
              <a:rPr lang="he-IL" sz="600" dirty="0">
                <a:solidFill>
                  <a:srgbClr val="5E4D36"/>
                </a:solidFill>
                <a:latin typeface="Levenim MT" panose="02010502060101010101" pitchFamily="2" charset="-79"/>
                <a:cs typeface="Levenim MT" panose="02010502060101010101" pitchFamily="2" charset="-79"/>
              </a:rPr>
              <a:t>) פרשת לך </a:t>
            </a:r>
            <a:r>
              <a:rPr lang="he-IL" sz="600" dirty="0" err="1">
                <a:solidFill>
                  <a:srgbClr val="5E4D36"/>
                </a:solidFill>
                <a:latin typeface="Levenim MT" panose="02010502060101010101" pitchFamily="2" charset="-79"/>
                <a:cs typeface="Levenim MT" panose="02010502060101010101" pitchFamily="2" charset="-79"/>
              </a:rPr>
              <a:t>לך</a:t>
            </a:r>
            <a:r>
              <a:rPr lang="he-IL" sz="600" dirty="0">
                <a:solidFill>
                  <a:srgbClr val="5E4D36"/>
                </a:solidFill>
                <a:latin typeface="Levenim MT" panose="02010502060101010101" pitchFamily="2" charset="-79"/>
                <a:cs typeface="Levenim MT" panose="02010502060101010101" pitchFamily="2" charset="-79"/>
              </a:rPr>
              <a:t> פרשה לט </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הנחייה למעביר הלימוד</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e-IL" sz="813" dirty="0" smtClean="0"/>
              <a:t>בדף הזה ההנחיה היא יחסית פשוטה. </a:t>
            </a:r>
          </a:p>
          <a:p>
            <a:pPr marL="0" indent="0" algn="just">
              <a:buFont typeface="Arial" panose="020B0604020202020204" pitchFamily="34" charset="0"/>
              <a:buNone/>
            </a:pPr>
            <a:r>
              <a:rPr lang="he-IL" sz="813" smtClean="0"/>
              <a:t>בשני </a:t>
            </a:r>
            <a:r>
              <a:rPr lang="he-IL" sz="813" dirty="0" smtClean="0"/>
              <a:t>המקורות הראשונים יש שתי שאלות ושתי תשובות. את ההסבר לשאלות ולתשובות האפשריות נתנו במקור השלישי של חבורת הכותבים. השאלות לעיון עוקבות אחר המהלך ומוסיפות אפשרויות לדיון בונה לאחר קריאת כל מקור. </a:t>
            </a:r>
          </a:p>
          <a:p>
            <a:pPr marL="0" indent="0" algn="just">
              <a:buFont typeface="Arial" panose="020B0604020202020204" pitchFamily="34" charset="0"/>
              <a:buNone/>
            </a:pPr>
            <a:r>
              <a:rPr lang="he-IL" sz="813" dirty="0" smtClean="0"/>
              <a:t>בעיקרון, לפנינו פסוקים מספור אברהם – כיצד הגיע אברהם לארץ ישראל. בין הפסוקים מתקיים מתח של בחירת אברהם בארץ כנען, לבין ציווי ה' 'לך </a:t>
            </a:r>
            <a:r>
              <a:rPr lang="he-IL" sz="813" dirty="0" err="1" smtClean="0"/>
              <a:t>לך</a:t>
            </a:r>
            <a:r>
              <a:rPr lang="he-IL" sz="813" dirty="0" smtClean="0"/>
              <a:t>'. הקושיה הזו מוסברת בפסקה הראשונה של חבורת הכותבים.</a:t>
            </a:r>
          </a:p>
          <a:p>
            <a:pPr marL="0" indent="0" algn="just">
              <a:buFont typeface="Arial" panose="020B0604020202020204" pitchFamily="34" charset="0"/>
              <a:buNone/>
            </a:pPr>
            <a:r>
              <a:rPr lang="he-IL" sz="813" dirty="0" smtClean="0"/>
              <a:t>המדרש שמובא במקור השני עונה על המתח זה. הסבר לתשובה המדרש תמצאו בפסקה השנייה של חבורת הכותבים. כאן הדגש הוא על הכפילות הטבעית בין הקול הקורא לבין הבחירה המודעת. מומלץ לפתח את הרעיון הזה ולנסות לשאול את עצמינו על ההשלכות שלו לנו בהיסטוריה המודרנית – בשומר ההיסטורי ובשומר החדש.</a:t>
            </a:r>
          </a:p>
          <a:p>
            <a:pPr marL="0" indent="0" algn="just">
              <a:buNone/>
            </a:pPr>
            <a:r>
              <a:rPr lang="he-IL" sz="813" dirty="0" smtClean="0"/>
              <a:t>המדרש גם פותח פתח לשאלה אחרת. מדוע בחר אברהם בארץ כנען? מה הוא מצא בא? </a:t>
            </a:r>
            <a:r>
              <a:rPr lang="he-IL" sz="813" dirty="0"/>
              <a:t> </a:t>
            </a:r>
            <a:r>
              <a:rPr lang="he-IL" sz="813" dirty="0" smtClean="0"/>
              <a:t>בפסקה השלישית בחבורת הכותבים תמצאו ארבע אפשרויות להבנת המדרש. מומלץ לתת ללומדים אפשרות לפענח בעצמם את הסיפור המדרשי </a:t>
            </a:r>
            <a:r>
              <a:rPr lang="he-IL" sz="813" dirty="0"/>
              <a:t>על '</a:t>
            </a:r>
            <a:r>
              <a:rPr lang="he-IL" sz="813" dirty="0" err="1"/>
              <a:t>עסוקין</a:t>
            </a:r>
            <a:r>
              <a:rPr lang="he-IL" sz="813" dirty="0"/>
              <a:t> בניכוש בשעת הניכוש, בעידור בשעת </a:t>
            </a:r>
            <a:r>
              <a:rPr lang="he-IL" sz="813" dirty="0" smtClean="0"/>
              <a:t>העידור'.</a:t>
            </a:r>
          </a:p>
          <a:p>
            <a:pPr marL="0" indent="0" algn="just">
              <a:buNone/>
            </a:pPr>
            <a:r>
              <a:rPr lang="he-IL" sz="813" dirty="0" smtClean="0"/>
              <a:t>בסוף הלימוד שאלו את עצמכם את השאלה שהצבנו ברקע: האם הדברים נותנים לנו המשגה לאהבה שלנו לארץ? האם התחדש לנו נקודת מבט חדשה על אהבתינו? </a:t>
            </a:r>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2990</TotalTime>
  <Words>1093</Words>
  <Application>Microsoft Office PowerPoint</Application>
  <PresentationFormat>A4 Paper (210x297 mm)</PresentationFormat>
  <Paragraphs>74</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למה בכלל הגענו לארץ ישראל?</vt:lpstr>
      <vt:lpstr>הנחייה למעביר הלימוד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87</cp:revision>
  <cp:lastPrinted>2016-01-02T09:56:53Z</cp:lastPrinted>
  <dcterms:created xsi:type="dcterms:W3CDTF">2016-01-01T12:13:36Z</dcterms:created>
  <dcterms:modified xsi:type="dcterms:W3CDTF">2016-02-27T20:14:16Z</dcterms:modified>
</cp:coreProperties>
</file>