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60" d="100"/>
          <a:sy n="160" d="100"/>
        </p:scale>
        <p:origin x="1890" y="342"/>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dyssey.org.il/224077"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הקשר בן אושר לערך העבודה</a:t>
            </a:r>
            <a:endParaRPr lang="he-IL" dirty="0"/>
          </a:p>
        </p:txBody>
      </p:sp>
      <p:pic>
        <p:nvPicPr>
          <p:cNvPr id="2" name="מציין מיקום של תמונה 1"/>
          <p:cNvPicPr>
            <a:picLocks noGrp="1" noChangeAspect="1"/>
          </p:cNvPicPr>
          <p:nvPr>
            <p:ph type="pic" sz="quarter" idx="14"/>
          </p:nvPr>
        </p:nvPicPr>
        <p:blipFill>
          <a:blip r:embed="rId2" cstate="print">
            <a:extLst>
              <a:ext uri="{28A0092B-C50C-407E-A947-70E740481C1C}">
                <a14:useLocalDpi xmlns:a14="http://schemas.microsoft.com/office/drawing/2010/main" xmlns="" val="0"/>
              </a:ext>
            </a:extLst>
          </a:blip>
          <a:srcRect l="1468" r="1468"/>
          <a:stretch>
            <a:fillRect/>
          </a:stretch>
        </p:blipFill>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a:solidFill>
                  <a:schemeClr val="bg1"/>
                </a:solidFill>
                <a:latin typeface="Levenim MT" panose="02010502060101010101" pitchFamily="2" charset="-79"/>
                <a:cs typeface="Levenim MT" panose="02010502060101010101" pitchFamily="2" charset="-79"/>
              </a:rPr>
              <a:t>כולם מדברים או חולמים על אושר. איך מגיעים לאושר?</a:t>
            </a:r>
          </a:p>
          <a:p>
            <a:pPr>
              <a:lnSpc>
                <a:spcPts val="1000"/>
              </a:lnSpc>
            </a:pPr>
            <a:r>
              <a:rPr lang="he-IL" sz="700" dirty="0">
                <a:solidFill>
                  <a:schemeClr val="bg1"/>
                </a:solidFill>
                <a:latin typeface="Levenim MT" panose="02010502060101010101" pitchFamily="2" charset="-79"/>
                <a:cs typeface="Levenim MT" panose="02010502060101010101" pitchFamily="2" charset="-79"/>
              </a:rPr>
              <a:t>מסתבר שלערך העבודה של גורדון יש מקום חשוב מיכולת להיות מאושר.</a:t>
            </a:r>
          </a:p>
          <a:p>
            <a:pPr>
              <a:lnSpc>
                <a:spcPts val="1000"/>
              </a:lnSpc>
            </a:pPr>
            <a:r>
              <a:rPr lang="he-IL" sz="700" dirty="0">
                <a:solidFill>
                  <a:schemeClr val="bg1"/>
                </a:solidFill>
                <a:latin typeface="Levenim MT" panose="02010502060101010101" pitchFamily="2" charset="-79"/>
                <a:cs typeface="Levenim MT" panose="02010502060101010101" pitchFamily="2" charset="-79"/>
              </a:rPr>
              <a:t>בדף זה ננסה לגעת במאמרו של פרופ' אורן קפלן </a:t>
            </a:r>
            <a:r>
              <a:rPr lang="he-IL" sz="700" dirty="0">
                <a:solidFill>
                  <a:schemeClr val="bg1"/>
                </a:solidFill>
                <a:latin typeface="Levenim MT" panose="02010502060101010101" pitchFamily="2" charset="-79"/>
                <a:cs typeface="Levenim MT" panose="02010502060101010101" pitchFamily="2" charset="-79"/>
                <a:hlinkClick r:id="rId3"/>
              </a:rPr>
              <a:t>'אושר </a:t>
            </a:r>
            <a:r>
              <a:rPr lang="he-IL" sz="700" dirty="0" err="1">
                <a:solidFill>
                  <a:schemeClr val="bg1"/>
                </a:solidFill>
                <a:latin typeface="Levenim MT" panose="02010502060101010101" pitchFamily="2" charset="-79"/>
                <a:cs typeface="Levenim MT" panose="02010502060101010101" pitchFamily="2" charset="-79"/>
                <a:hlinkClick r:id="rId3"/>
              </a:rPr>
              <a:t>אמיתי</a:t>
            </a:r>
            <a:r>
              <a:rPr lang="he-IL" sz="700" dirty="0">
                <a:solidFill>
                  <a:schemeClr val="bg1"/>
                </a:solidFill>
                <a:latin typeface="Levenim MT" panose="02010502060101010101" pitchFamily="2" charset="-79"/>
                <a:cs typeface="Levenim MT" panose="02010502060101010101" pitchFamily="2" charset="-79"/>
                <a:hlinkClick r:id="rId3"/>
              </a:rPr>
              <a:t> </a:t>
            </a:r>
            <a:r>
              <a:rPr lang="he-IL" sz="700" dirty="0" err="1">
                <a:solidFill>
                  <a:schemeClr val="bg1"/>
                </a:solidFill>
                <a:latin typeface="Levenim MT" panose="02010502060101010101" pitchFamily="2" charset="-79"/>
                <a:cs typeface="Levenim MT" panose="02010502060101010101" pitchFamily="2" charset="-79"/>
                <a:hlinkClick r:id="rId3"/>
              </a:rPr>
              <a:t>גירסה</a:t>
            </a:r>
            <a:r>
              <a:rPr lang="he-IL" sz="700" dirty="0">
                <a:solidFill>
                  <a:schemeClr val="bg1"/>
                </a:solidFill>
                <a:latin typeface="Levenim MT" panose="02010502060101010101" pitchFamily="2" charset="-79"/>
                <a:cs typeface="Levenim MT" panose="02010502060101010101" pitchFamily="2" charset="-79"/>
                <a:hlinkClick r:id="rId3"/>
              </a:rPr>
              <a:t> 2.0'</a:t>
            </a:r>
            <a:endParaRPr lang="he-IL" sz="700" dirty="0">
              <a:solidFill>
                <a:schemeClr val="bg1"/>
              </a:solidFill>
              <a:latin typeface="Levenim MT" panose="02010502060101010101" pitchFamily="2" charset="-79"/>
              <a:cs typeface="Levenim MT" panose="02010502060101010101" pitchFamily="2" charset="-79"/>
            </a:endParaRPr>
          </a:p>
          <a:p>
            <a:pPr>
              <a:lnSpc>
                <a:spcPts val="1000"/>
              </a:lnSpc>
            </a:pPr>
            <a:r>
              <a:rPr lang="he-IL" sz="700" dirty="0">
                <a:solidFill>
                  <a:schemeClr val="bg1"/>
                </a:solidFill>
                <a:latin typeface="Levenim MT" panose="02010502060101010101" pitchFamily="2" charset="-79"/>
                <a:cs typeface="Levenim MT" panose="02010502060101010101" pitchFamily="2" charset="-79"/>
              </a:rPr>
              <a:t> שעוסק בשאלת האושר.</a:t>
            </a:r>
          </a:p>
          <a:p>
            <a:pPr>
              <a:lnSpc>
                <a:spcPts val="1000"/>
              </a:lnSpc>
            </a:pPr>
            <a:r>
              <a:rPr lang="he-IL" sz="700" dirty="0">
                <a:solidFill>
                  <a:schemeClr val="bg1"/>
                </a:solidFill>
                <a:latin typeface="Levenim MT" panose="02010502060101010101" pitchFamily="2" charset="-79"/>
                <a:cs typeface="Levenim MT" panose="02010502060101010101" pitchFamily="2" charset="-79"/>
              </a:rPr>
              <a:t>נראה כי מלבד הגורמים הידועים לאושר – החיים הטובים ומשמעות לחיים, ישנו מרכיב שלישי לאושר – הזרימה. נלמד שאחד הדרכים המרכזיות להשגת הזרימה היא – העבודה. </a:t>
            </a:r>
          </a:p>
        </p:txBody>
      </p:sp>
      <p:sp>
        <p:nvSpPr>
          <p:cNvPr id="13" name="מלבן 12"/>
          <p:cNvSpPr/>
          <p:nvPr/>
        </p:nvSpPr>
        <p:spPr>
          <a:xfrm>
            <a:off x="6682740" y="3597096"/>
            <a:ext cx="2796540" cy="176548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החיים הטובים </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מקומה של ההנאה כמרכיב באושר האישי?</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משמעות </a:t>
            </a:r>
            <a:r>
              <a:rPr lang="he-IL" sz="700" b="1" dirty="0" smtClean="0">
                <a:solidFill>
                  <a:srgbClr val="5E4D36"/>
                </a:solidFill>
                <a:latin typeface="Levenim MT" panose="02010502060101010101" pitchFamily="2" charset="-79"/>
                <a:cs typeface="Levenim MT" panose="02010502060101010101" pitchFamily="2" charset="-79"/>
              </a:rPr>
              <a:t>החיים</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המקום של המשמעות כמרכיב באושר האישי?</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חווית הזרימה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להסביר את מושג הזרימה.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למה התודעה האנושית בעלת יכולת לצפות עתיד מפריעה לזרימה?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כיצד העבודה קשורה לזרימה וממנה לאושר?</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החיים הטובים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אל מול המצוקה קיימת הבטחת האושר והגאולה של גן העדן. אנשים כמהים להגשים את חלומותיהם ובטוחים שזה מה שיבטיח להם את האושר המושלם והתמידי: זכייה בלוטו, הישג מקצועי מרשים, עסקת אקזיט של </a:t>
            </a:r>
            <a:r>
              <a:rPr lang="he-IL" sz="700" dirty="0" err="1">
                <a:solidFill>
                  <a:srgbClr val="5E4D36"/>
                </a:solidFill>
                <a:latin typeface="Levenim MT" panose="02010502060101010101" pitchFamily="2" charset="-79"/>
                <a:cs typeface="Levenim MT" panose="02010502060101010101" pitchFamily="2" charset="-79"/>
              </a:rPr>
              <a:t>הסטארט־אפ</a:t>
            </a:r>
            <a:r>
              <a:rPr lang="he-IL" sz="700" dirty="0">
                <a:solidFill>
                  <a:srgbClr val="5E4D36"/>
                </a:solidFill>
                <a:latin typeface="Levenim MT" panose="02010502060101010101" pitchFamily="2" charset="-79"/>
                <a:cs typeface="Levenim MT" panose="02010502060101010101" pitchFamily="2" charset="-79"/>
              </a:rPr>
              <a:t>, רכישת דירת החלומות, חתונה עם נסיך על סוס לבן או עם נסיכה קסומה בשמלת חלומות של דיסני. זוהי התגשמות גן העדן. הלך התועה צמא במדבר, יעיד ויישבע בכל היקר לו, שמחצית כוס מלאה במים תהפוך אותו למאושר באדם. יומיים לאחר מכן, ביושבו בנווה מדבר שופע מים ומטעמים, הוא עלול להתבונן בעצב על מחצית הכוס הריקה של חייו. כך נראו המיליונרים שזכו בלוטו, באחד הפרסומים המצוטטים ביותר בעולם הפסיכולוגיה. במחקר שערכו פיליפ בריקמן ושותפים הם הדגימו, כיצד אירועים מכוננים לחיוב ולשלילה, כגון זכייה במיליונים בלוטו מצד אחד או תאונה שגורמת לנכות מצד שני, כמעט שאינם משפיעים על חוויית האושר הסובייקטיבי, ...הפסיכולוגיה החיובית מסבירה כי דיכאון ואושר אינם הפכים. אם נשאל אדם לשלומו והוא יגיב באנחה עמוקה וקורעת לב שמלווה בהסבר עד כמה קשה לו...הבה נדמיין אדם זה כמטפס הרים המצוי בין שמים לארץ בסיום מסע העפלתו לפסגת </a:t>
            </a:r>
            <a:r>
              <a:rPr lang="he-IL" sz="700" dirty="0" err="1">
                <a:solidFill>
                  <a:srgbClr val="5E4D36"/>
                </a:solidFill>
                <a:latin typeface="Levenim MT" panose="02010502060101010101" pitchFamily="2" charset="-79"/>
                <a:cs typeface="Levenim MT" panose="02010502060101010101" pitchFamily="2" charset="-79"/>
              </a:rPr>
              <a:t>האוורסט</a:t>
            </a:r>
            <a:r>
              <a:rPr lang="he-IL" sz="700" dirty="0">
                <a:solidFill>
                  <a:srgbClr val="5E4D36"/>
                </a:solidFill>
                <a:latin typeface="Levenim MT" panose="02010502060101010101" pitchFamily="2" charset="-79"/>
                <a:cs typeface="Levenim MT" panose="02010502060101010101" pitchFamily="2" charset="-79"/>
              </a:rPr>
              <a:t>. "קשה לי מאוד עכשיו", הוא אומר באנחה עמוקה וקורעת לב, "אבל זהו הרגע המאושר ביותר בחיי..."</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אנשים רבים חיים את חייהם תוך שילוב בין חוויות קשות ומעיקות ותחושה חיובית של אושר. האפשרות שמקור המצוקה הנפשית יכול להיות בלתי תלוי במקור האושר האנושי ולהפך, היא לב־לבו של החידוש של הפסיכולוגיה החיובית.</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חווית </a:t>
            </a:r>
            <a:r>
              <a:rPr lang="he-IL" sz="950" b="1" dirty="0" smtClean="0">
                <a:solidFill>
                  <a:srgbClr val="5E4D36"/>
                </a:solidFill>
                <a:latin typeface="Levenim MT" panose="02010502060101010101" pitchFamily="2" charset="-79"/>
                <a:cs typeface="Levenim MT" panose="02010502060101010101" pitchFamily="2" charset="-79"/>
              </a:rPr>
              <a:t>הזרימה</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המוח הקדמי — איש מכירות מיומן מאין כמוהו — מנסח פרסומת מושכת, עושה קידום מכירות שטחי, ואנחנו, כמו צרכן מערבי מצוי, מאמינים למסר ומתכננים את עתידנו לפי "דבר המפרסם". למרבה הצער, כאשר עתיד זה מגיע ומתממש, האחריות [על האושר המובטח] כבר אינה בתוקף, [המוצר] אינו מספק את האושר המובטח, והתוצאה היא אכזבה ואומללות</a:t>
            </a:r>
            <a:r>
              <a:rPr lang="he-IL" sz="700" dirty="0" smtClean="0">
                <a:solidFill>
                  <a:srgbClr val="5E4D36"/>
                </a:solidFill>
                <a:latin typeface="Levenim MT" panose="02010502060101010101" pitchFamily="2" charset="-79"/>
                <a:cs typeface="Levenim MT" panose="02010502060101010101" pitchFamily="2" charset="-79"/>
              </a:rPr>
              <a:t>. השאלה </a:t>
            </a:r>
            <a:r>
              <a:rPr lang="he-IL" sz="700" b="1" dirty="0">
                <a:solidFill>
                  <a:srgbClr val="5E4D36"/>
                </a:solidFill>
                <a:latin typeface="Levenim MT" panose="02010502060101010101" pitchFamily="2" charset="-79"/>
                <a:cs typeface="Levenim MT" panose="02010502060101010101" pitchFamily="2" charset="-79"/>
              </a:rPr>
              <a:t>הפשוטה המתייחסת להווה — כאן ועכשיו, ללא זיכרון וללא כמיהה — מי אתה כעת, מה גורם לך להרגיש מעורבות ומשמעות כעת, כמעט שלא קיימת בלקסיקון האושר </a:t>
            </a:r>
            <a:r>
              <a:rPr lang="he-IL" sz="700" b="1" dirty="0" smtClean="0">
                <a:solidFill>
                  <a:srgbClr val="5E4D36"/>
                </a:solidFill>
                <a:latin typeface="Levenim MT" panose="02010502060101010101" pitchFamily="2" charset="-79"/>
                <a:cs typeface="Levenim MT" panose="02010502060101010101" pitchFamily="2" charset="-79"/>
              </a:rPr>
              <a:t>האנושי.</a:t>
            </a:r>
            <a:r>
              <a:rPr lang="he-IL" sz="700" dirty="0" smtClean="0">
                <a:solidFill>
                  <a:srgbClr val="5E4D36"/>
                </a:solidFill>
                <a:latin typeface="Levenim MT" panose="02010502060101010101" pitchFamily="2" charset="-79"/>
                <a:cs typeface="Levenim MT" panose="02010502060101010101" pitchFamily="2" charset="-79"/>
              </a:rPr>
              <a:t>..אילו </a:t>
            </a:r>
            <a:r>
              <a:rPr lang="he-IL" sz="700" dirty="0">
                <a:solidFill>
                  <a:srgbClr val="5E4D36"/>
                </a:solidFill>
                <a:latin typeface="Levenim MT" panose="02010502060101010101" pitchFamily="2" charset="-79"/>
                <a:cs typeface="Levenim MT" panose="02010502060101010101" pitchFamily="2" charset="-79"/>
              </a:rPr>
              <a:t>הייתי צריך להגדיר כיום מחדש את מושג האושר והחוסן הנפשי, הייתי בוחר בחוויית הזרימה כבסיס המשמעותי ביותר שלו, מבלי לבטל כמובן את חשיבותן של ההנאות והמשמעות בחיים... </a:t>
            </a:r>
            <a:r>
              <a:rPr lang="he-IL" sz="700" b="1" dirty="0">
                <a:solidFill>
                  <a:srgbClr val="5E4D36"/>
                </a:solidFill>
                <a:latin typeface="Levenim MT" panose="02010502060101010101" pitchFamily="2" charset="-79"/>
                <a:cs typeface="Levenim MT" panose="02010502060101010101" pitchFamily="2" charset="-79"/>
              </a:rPr>
              <a:t>כאשר אדם מתבונן בסוף יום עבודה לאחור ומשתאה כיצד הזמן חלף במהירות, הוא חווה זרימה...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חוקרי </a:t>
            </a:r>
            <a:r>
              <a:rPr lang="he-IL" sz="700" dirty="0" smtClean="0">
                <a:solidFill>
                  <a:srgbClr val="5E4D36"/>
                </a:solidFill>
                <a:latin typeface="Levenim MT" panose="02010502060101010101" pitchFamily="2" charset="-79"/>
                <a:cs typeface="Levenim MT" panose="02010502060101010101" pitchFamily="2" charset="-79"/>
              </a:rPr>
              <a:t>הזרימה...מדגימים </a:t>
            </a:r>
            <a:r>
              <a:rPr lang="he-IL" sz="700" dirty="0">
                <a:solidFill>
                  <a:srgbClr val="5E4D36"/>
                </a:solidFill>
                <a:latin typeface="Levenim MT" panose="02010502060101010101" pitchFamily="2" charset="-79"/>
                <a:cs typeface="Levenim MT" panose="02010502060101010101" pitchFamily="2" charset="-79"/>
              </a:rPr>
              <a:t>כיצד </a:t>
            </a:r>
            <a:r>
              <a:rPr lang="he-IL" sz="700" b="1" dirty="0">
                <a:solidFill>
                  <a:srgbClr val="5E4D36"/>
                </a:solidFill>
                <a:latin typeface="Levenim MT" panose="02010502060101010101" pitchFamily="2" charset="-79"/>
                <a:cs typeface="Levenim MT" panose="02010502060101010101" pitchFamily="2" charset="-79"/>
              </a:rPr>
              <a:t>עבודה – לסוגיה השונים – מספקת חוויה חיובית של זרימה בשיעור גבוה</a:t>
            </a:r>
            <a:r>
              <a:rPr lang="he-IL" sz="700" dirty="0">
                <a:solidFill>
                  <a:srgbClr val="5E4D36"/>
                </a:solidFill>
                <a:latin typeface="Levenim MT" panose="02010502060101010101" pitchFamily="2" charset="-79"/>
                <a:cs typeface="Levenim MT" panose="02010502060101010101" pitchFamily="2" charset="-79"/>
              </a:rPr>
              <a:t>...האדם החווה זרימה משתמש </a:t>
            </a:r>
            <a:r>
              <a:rPr lang="he-IL" sz="700" dirty="0" err="1">
                <a:solidFill>
                  <a:srgbClr val="5E4D36"/>
                </a:solidFill>
                <a:latin typeface="Levenim MT" panose="02010502060101010101" pitchFamily="2" charset="-79"/>
                <a:cs typeface="Levenim MT" panose="02010502060101010101" pitchFamily="2" charset="-79"/>
              </a:rPr>
              <a:t>בחוזקותיו</a:t>
            </a:r>
            <a:r>
              <a:rPr lang="he-IL" sz="700" dirty="0">
                <a:solidFill>
                  <a:srgbClr val="5E4D36"/>
                </a:solidFill>
                <a:latin typeface="Levenim MT" panose="02010502060101010101" pitchFamily="2" charset="-79"/>
                <a:cs typeface="Levenim MT" panose="02010502060101010101" pitchFamily="2" charset="-79"/>
              </a:rPr>
              <a:t> ובנטיותיו האנושיות הנעלות לצורך מימוש עצמי "כאן ועכשיו". אין מדובר בנמנום זמני על חוף אי בתאילנד או בזפזופ חסר תוחלת בטלוויזיה, אלא באבני הבנייה של הצמיחה הפסיכולוגית. לאנשים שחווים שיעור גבוה של זרימה בחייהם — בעבודה, בפנאי, במערכות יחסים — יש פוטנציאל גדול יותר לחוסן נפשי ולאושר, כמו גם להצלחה בחיים, לפי כל קריטריון אפשרי. באופן לא מפתיע, </a:t>
            </a:r>
            <a:r>
              <a:rPr lang="he-IL" sz="700" b="1" dirty="0">
                <a:solidFill>
                  <a:srgbClr val="5E4D36"/>
                </a:solidFill>
                <a:latin typeface="Levenim MT" panose="02010502060101010101" pitchFamily="2" charset="-79"/>
                <a:cs typeface="Levenim MT" panose="02010502060101010101" pitchFamily="2" charset="-79"/>
              </a:rPr>
              <a:t>שיעור הזרימה הגבוה ביותר בתקופתנו נמדד במקום העבודה. אנשים בעלי מקצועות מאתגרים</a:t>
            </a:r>
            <a:r>
              <a:rPr lang="he-IL" sz="700" dirty="0">
                <a:solidFill>
                  <a:srgbClr val="5E4D36"/>
                </a:solidFill>
                <a:latin typeface="Levenim MT" panose="02010502060101010101" pitchFamily="2" charset="-79"/>
                <a:cs typeface="Levenim MT" panose="02010502060101010101" pitchFamily="2" charset="-79"/>
              </a:rPr>
              <a:t>, הן מבחינת שליטה בתהליך (מנהלים, למשל) והן מבחינת תוכן 70־ (עבודות מקצועיות) עשויים להגיע לשיעור זרימה של 50 אחוז מזמן שהותם בעבודה. אך גם אנשי צווארון כחול ועובדים 50 אחוז מזמנם ־ </a:t>
            </a:r>
            <a:r>
              <a:rPr lang="he-IL" sz="700" dirty="0" err="1">
                <a:solidFill>
                  <a:srgbClr val="5E4D36"/>
                </a:solidFill>
                <a:latin typeface="Levenim MT" panose="02010502060101010101" pitchFamily="2" charset="-79"/>
                <a:cs typeface="Levenim MT" panose="02010502060101010101" pitchFamily="2" charset="-79"/>
              </a:rPr>
              <a:t>לא־מתמחים</a:t>
            </a:r>
            <a:r>
              <a:rPr lang="he-IL" sz="700" dirty="0">
                <a:solidFill>
                  <a:srgbClr val="5E4D36"/>
                </a:solidFill>
                <a:latin typeface="Levenim MT" panose="02010502060101010101" pitchFamily="2" charset="-79"/>
                <a:cs typeface="Levenim MT" panose="02010502060101010101" pitchFamily="2" charset="-79"/>
              </a:rPr>
              <a:t> עשויים להשיג שיעור זרימה של 30% במקום העבודה. לעומת נתון מרשים זה, שיעור הזרימה צונח באופן מפתיע אל מתחת ל־ 20 אחוז לאחר היציאה מהעבודה, בזמן הפנאי הנכסף של הפרט עם משפחתו ובמהלך עיסוקיו הפרטיים. הבעיה, לפיכך, אינה במקום העבודה, אלא דווקא </a:t>
            </a:r>
            <a:r>
              <a:rPr lang="he-IL" sz="700" smtClean="0">
                <a:solidFill>
                  <a:srgbClr val="5E4D36"/>
                </a:solidFill>
                <a:latin typeface="Levenim MT" panose="02010502060101010101" pitchFamily="2" charset="-79"/>
                <a:cs typeface="Levenim MT" panose="02010502060101010101" pitchFamily="2" charset="-79"/>
              </a:rPr>
              <a:t>בפנאי...</a:t>
            </a:r>
            <a:r>
              <a:rPr lang="he-IL" sz="700" b="1" smtClean="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העבודה </a:t>
            </a:r>
            <a:r>
              <a:rPr lang="he-IL" sz="700" b="1" dirty="0">
                <a:solidFill>
                  <a:srgbClr val="5E4D36"/>
                </a:solidFill>
                <a:latin typeface="Levenim MT" panose="02010502060101010101" pitchFamily="2" charset="-79"/>
                <a:cs typeface="Levenim MT" panose="02010502060101010101" pitchFamily="2" charset="-79"/>
              </a:rPr>
              <a:t>היא מקור לסיפוק ולזרימה יותר מכל גורם אחר.</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a:t>
            </a:r>
            <a:r>
              <a:rPr lang="he-IL" sz="950" b="1" dirty="0">
                <a:solidFill>
                  <a:srgbClr val="5E4D36"/>
                </a:solidFill>
                <a:latin typeface="Levenim MT" panose="02010502060101010101" pitchFamily="2" charset="-79"/>
                <a:cs typeface="Levenim MT" panose="02010502060101010101" pitchFamily="2" charset="-79"/>
              </a:rPr>
              <a:t>משמעות </a:t>
            </a:r>
            <a:r>
              <a:rPr lang="he-IL" sz="950" b="1" dirty="0" smtClean="0">
                <a:solidFill>
                  <a:srgbClr val="5E4D36"/>
                </a:solidFill>
                <a:latin typeface="Levenim MT" panose="02010502060101010101" pitchFamily="2" charset="-79"/>
                <a:cs typeface="Levenim MT" panose="02010502060101010101" pitchFamily="2" charset="-79"/>
              </a:rPr>
              <a:t>החיים</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מחקרי הפסיכולוגיה החיובית מגלים, שהרגש החיובי והרגש השלילי פועלים על צירים נפרדים. לאנשים מאושרים אין פחות טרגדיות, קשיים ותחושות שליליות בחייהם. גם הם יסבלו מדכדוך ומחרדה, אך משהו פנימי במשאבים ובכוחות הנפשיים שלהם עשוי למנוע את שקיעתם בדיכאון. ממחשכי אושוויץ מצטט הפסיכיאטר היהודי ומחבר הספר “האדם מחפש משמעות“, ויקטור פרנקל, את אמרתו של ניטשה: "מי שיש לו איזה למה שלמענו יחיה — יוכל לשאת כמעט כל איך". ואכן, לחיים עם משמעות יש השפעה מרכזית על אושר...הבעיה קשורה לרגע שאחרי. מבחינה אבולוציונית, ההנאה החושית היא הבסיס להישרדות האנושית. ההנאה מאוכל מביאה </a:t>
            </a:r>
            <a:r>
              <a:rPr lang="he-IL" sz="700" dirty="0" err="1">
                <a:solidFill>
                  <a:srgbClr val="5E4D36"/>
                </a:solidFill>
                <a:latin typeface="Levenim MT" panose="02010502060101010101" pitchFamily="2" charset="-79"/>
                <a:cs typeface="Levenim MT" panose="02010502060101010101" pitchFamily="2" charset="-79"/>
              </a:rPr>
              <a:t>לשרידת</a:t>
            </a:r>
            <a:r>
              <a:rPr lang="he-IL" sz="700" dirty="0">
                <a:solidFill>
                  <a:srgbClr val="5E4D36"/>
                </a:solidFill>
                <a:latin typeface="Levenim MT" panose="02010502060101010101" pitchFamily="2" charset="-79"/>
                <a:cs typeface="Levenim MT" panose="02010502060101010101" pitchFamily="2" charset="-79"/>
              </a:rPr>
              <a:t> הפרט בעולם הזה, ההנאה מסקס — </a:t>
            </a:r>
            <a:r>
              <a:rPr lang="he-IL" sz="700" dirty="0" err="1">
                <a:solidFill>
                  <a:srgbClr val="5E4D36"/>
                </a:solidFill>
                <a:latin typeface="Levenim MT" panose="02010502060101010101" pitchFamily="2" charset="-79"/>
                <a:cs typeface="Levenim MT" panose="02010502060101010101" pitchFamily="2" charset="-79"/>
              </a:rPr>
              <a:t>לשרידתו</a:t>
            </a:r>
            <a:r>
              <a:rPr lang="he-IL" sz="700" dirty="0">
                <a:solidFill>
                  <a:srgbClr val="5E4D36"/>
                </a:solidFill>
                <a:latin typeface="Levenim MT" panose="02010502060101010101" pitchFamily="2" charset="-79"/>
                <a:cs typeface="Levenim MT" panose="02010502060101010101" pitchFamily="2" charset="-79"/>
              </a:rPr>
              <a:t> בדורות הבאים. לכן ההנאה חסכונית מאוד. בתום האורגזמה שיסבו ארוחה טובה או סקס, תתרסק חוויית ההנאה כליל. אם לא תצטרף לכך חוויה נוספת, מכילה ושונה כרשת ביטחון, עלולה ההנאה להפוך לתחושת דיכאון ואומללות תוך </a:t>
            </a:r>
            <a:r>
              <a:rPr lang="he-IL" sz="700" dirty="0" smtClean="0">
                <a:solidFill>
                  <a:srgbClr val="5E4D36"/>
                </a:solidFill>
                <a:latin typeface="Levenim MT" panose="02010502060101010101" pitchFamily="2" charset="-79"/>
                <a:cs typeface="Levenim MT" panose="02010502060101010101" pitchFamily="2" charset="-79"/>
              </a:rPr>
              <a:t>זמן קצר. בהקצנה</a:t>
            </a:r>
            <a:r>
              <a:rPr lang="he-IL" sz="700" dirty="0">
                <a:solidFill>
                  <a:srgbClr val="5E4D36"/>
                </a:solidFill>
                <a:latin typeface="Levenim MT" panose="02010502060101010101" pitchFamily="2" charset="-79"/>
                <a:cs typeface="Levenim MT" panose="02010502060101010101" pitchFamily="2" charset="-79"/>
              </a:rPr>
              <a:t>, חשבו על נפילתו של נרקומן בתום </a:t>
            </a:r>
            <a:r>
              <a:rPr lang="he-IL" sz="700" dirty="0" smtClean="0">
                <a:solidFill>
                  <a:srgbClr val="5E4D36"/>
                </a:solidFill>
                <a:latin typeface="Levenim MT" panose="02010502060101010101" pitchFamily="2" charset="-79"/>
                <a:cs typeface="Levenim MT" panose="02010502060101010101" pitchFamily="2" charset="-79"/>
              </a:rPr>
              <a:t>הטריפ. </a:t>
            </a:r>
            <a:r>
              <a:rPr lang="he-IL" sz="700" dirty="0">
                <a:solidFill>
                  <a:srgbClr val="5E4D36"/>
                </a:solidFill>
                <a:latin typeface="Levenim MT" panose="02010502060101010101" pitchFamily="2" charset="-79"/>
                <a:cs typeface="Levenim MT" panose="02010502060101010101" pitchFamily="2" charset="-79"/>
              </a:rPr>
              <a:t>רשת ביטחון זו היא עולם התוכן השני של האושר, ובמונחיו של ויקטור פרנקל — המשמעות שהאדם מחפש.</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2694</TotalTime>
  <Words>944</Words>
  <Application>Microsoft Office PowerPoint</Application>
  <PresentationFormat>A4 Paper (210x297 mm)‎</PresentationFormat>
  <Paragraphs>24</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הקשר בן אושר לערך העבודה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54</cp:revision>
  <cp:lastPrinted>2016-01-02T09:56:53Z</cp:lastPrinted>
  <dcterms:created xsi:type="dcterms:W3CDTF">2016-01-01T12:13:36Z</dcterms:created>
  <dcterms:modified xsi:type="dcterms:W3CDTF">2018-07-10T08:57:42Z</dcterms:modified>
</cp:coreProperties>
</file>