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
  </p:notesMasterIdLst>
  <p:sldIdLst>
    <p:sldId id="256" r:id="rId2"/>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94" y="174"/>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6"/>
        <p:cNvGrpSpPr/>
        <p:nvPr/>
      </p:nvGrpSpPr>
      <p:grpSpPr>
        <a:xfrm>
          <a:off x="0" y="0"/>
          <a:ext cx="0" cy="0"/>
          <a:chOff x="0" y="0"/>
          <a:chExt cx="0" cy="0"/>
        </a:xfrm>
      </p:grpSpPr>
      <p:sp>
        <p:nvSpPr>
          <p:cNvPr id="7" name="Shape 7"/>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8" name="Shape 8"/>
          <p:cNvCxnSpPr/>
          <p:nvPr/>
        </p:nvCxnSpPr>
        <p:spPr>
          <a:xfrm rot="10800000">
            <a:off x="433756" y="876300"/>
            <a:ext cx="9034094" cy="0"/>
          </a:xfrm>
          <a:prstGeom prst="straightConnector1">
            <a:avLst/>
          </a:prstGeom>
          <a:noFill/>
          <a:ln w="9525" cap="flat" cmpd="sng">
            <a:solidFill>
              <a:srgbClr val="5E4D36"/>
            </a:solidFill>
            <a:prstDash val="solid"/>
            <a:miter lim="800000"/>
            <a:headEnd type="none" w="sm" len="sm"/>
            <a:tailEnd type="none" w="sm" len="sm"/>
          </a:ln>
        </p:spPr>
      </p:cxnSp>
      <p:pic>
        <p:nvPicPr>
          <p:cNvPr id="9" name="Shape 9"/>
          <p:cNvPicPr preferRelativeResize="0"/>
          <p:nvPr/>
        </p:nvPicPr>
        <p:blipFill rotWithShape="1">
          <a:blip r:embed="rId2">
            <a:alphaModFix/>
          </a:blip>
          <a:srcRect/>
          <a:stretch/>
        </p:blipFill>
        <p:spPr>
          <a:xfrm>
            <a:off x="438150" y="194040"/>
            <a:ext cx="1516146" cy="69689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12" name="Shape 12"/>
          <p:cNvCxnSpPr/>
          <p:nvPr/>
        </p:nvCxnSpPr>
        <p:spPr>
          <a:xfrm rot="10800000">
            <a:off x="433755" y="876300"/>
            <a:ext cx="6113095" cy="0"/>
          </a:xfrm>
          <a:prstGeom prst="straightConnector1">
            <a:avLst/>
          </a:prstGeom>
          <a:noFill/>
          <a:ln w="9525" cap="flat" cmpd="sng">
            <a:solidFill>
              <a:srgbClr val="5E4D36"/>
            </a:solidFill>
            <a:prstDash val="solid"/>
            <a:miter lim="800000"/>
            <a:headEnd type="none" w="sm" len="sm"/>
            <a:tailEnd type="none" w="sm" len="sm"/>
          </a:ln>
        </p:spPr>
      </p:cxnSp>
      <p:cxnSp>
        <p:nvCxnSpPr>
          <p:cNvPr id="13" name="Shape 13"/>
          <p:cNvCxnSpPr/>
          <p:nvPr/>
        </p:nvCxnSpPr>
        <p:spPr>
          <a:xfrm flipH="1">
            <a:off x="6527009"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4" name="Shape 14"/>
          <p:cNvCxnSpPr/>
          <p:nvPr/>
        </p:nvCxnSpPr>
        <p:spPr>
          <a:xfrm flipH="1">
            <a:off x="4481332"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5" name="Shape 15"/>
          <p:cNvCxnSpPr/>
          <p:nvPr/>
        </p:nvCxnSpPr>
        <p:spPr>
          <a:xfrm flipH="1">
            <a:off x="2435655" y="990600"/>
            <a:ext cx="1" cy="5726723"/>
          </a:xfrm>
          <a:prstGeom prst="straightConnector1">
            <a:avLst/>
          </a:prstGeom>
          <a:noFill/>
          <a:ln w="9525" cap="flat" cmpd="sng">
            <a:solidFill>
              <a:srgbClr val="5E4D36"/>
            </a:solidFill>
            <a:prstDash val="dash"/>
            <a:miter lim="800000"/>
            <a:headEnd type="none" w="sm" len="sm"/>
            <a:tailEnd type="none" w="sm" len="sm"/>
          </a:ln>
        </p:spPr>
      </p:cxnSp>
      <p:pic>
        <p:nvPicPr>
          <p:cNvPr id="16" name="Shape 16"/>
          <p:cNvPicPr preferRelativeResize="0"/>
          <p:nvPr/>
        </p:nvPicPr>
        <p:blipFill rotWithShape="1">
          <a:blip r:embed="rId2">
            <a:alphaModFix/>
          </a:blip>
          <a:srcRect/>
          <a:stretch/>
        </p:blipFill>
        <p:spPr>
          <a:xfrm>
            <a:off x="7722606" y="5988702"/>
            <a:ext cx="1810012" cy="779422"/>
          </a:xfrm>
          <a:prstGeom prst="rect">
            <a:avLst/>
          </a:prstGeom>
          <a:noFill/>
          <a:ln>
            <a:noFill/>
          </a:ln>
        </p:spPr>
      </p:pic>
      <p:pic>
        <p:nvPicPr>
          <p:cNvPr id="17" name="Shape 17"/>
          <p:cNvPicPr preferRelativeResize="0"/>
          <p:nvPr/>
        </p:nvPicPr>
        <p:blipFill rotWithShape="1">
          <a:blip r:embed="rId3">
            <a:alphaModFix/>
          </a:blip>
          <a:srcRect/>
          <a:stretch/>
        </p:blipFill>
        <p:spPr>
          <a:xfrm>
            <a:off x="438150" y="194040"/>
            <a:ext cx="1516146" cy="696894"/>
          </a:xfrm>
          <a:prstGeom prst="rect">
            <a:avLst/>
          </a:prstGeom>
          <a:noFill/>
          <a:ln>
            <a:noFill/>
          </a:ln>
        </p:spPr>
      </p:pic>
      <p:sp>
        <p:nvSpPr>
          <p:cNvPr id="18" name="Shape 18"/>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Shape 19"/>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162175" y="605097"/>
            <a:ext cx="7382835" cy="256407"/>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x-none" sz="1400" b="1" i="0" u="none" strike="noStrike" cap="none">
                <a:solidFill>
                  <a:srgbClr val="5E4D36"/>
                </a:solidFill>
                <a:latin typeface="Arial"/>
                <a:ea typeface="Arial"/>
                <a:cs typeface="Arial"/>
                <a:sym typeface="Arial"/>
              </a:rPr>
              <a:t>אלונים בימינו</a:t>
            </a:r>
            <a:endParaRPr sz="1400" b="1" i="0" u="none" strike="noStrike" cap="none" dirty="0">
              <a:solidFill>
                <a:srgbClr val="5E4D36"/>
              </a:solidFill>
              <a:latin typeface="Arial"/>
              <a:ea typeface="Arial"/>
              <a:cs typeface="Arial"/>
              <a:sym typeface="Arial"/>
            </a:endParaRPr>
          </a:p>
        </p:txBody>
      </p:sp>
      <p:sp>
        <p:nvSpPr>
          <p:cNvPr id="27" name="Shape 27"/>
          <p:cNvSpPr/>
          <p:nvPr/>
        </p:nvSpPr>
        <p:spPr>
          <a:xfrm>
            <a:off x="6779895" y="1002682"/>
            <a:ext cx="2699385" cy="2165819"/>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200" b="1" i="0" u="none" strike="noStrike" cap="none">
                <a:solidFill>
                  <a:schemeClr val="lt1"/>
                </a:solidFill>
                <a:latin typeface="Arial"/>
                <a:ea typeface="Arial"/>
                <a:cs typeface="Arial"/>
                <a:sym typeface="Arial"/>
              </a:rPr>
              <a:t>רקע: </a:t>
            </a:r>
            <a:r>
              <a:rPr lang="x-none" sz="1200" b="0" i="0" u="none" strike="noStrike" cap="none">
                <a:solidFill>
                  <a:schemeClr val="lt1"/>
                </a:solidFill>
                <a:latin typeface="Calibri"/>
                <a:ea typeface="Calibri"/>
                <a:cs typeface="Calibri"/>
                <a:sym typeface="Calibri"/>
              </a:rPr>
              <a:t>בשנים האחרונות נאבקים תושבי טבעון נגד תוכנית כריתה נרחבת של עצים בחורש המקיף את הישוב, שנועדה להגן מפני שריפות. דו"ח מבקר המדינה קבע כי יש ליצור חיץ בין הבתים ליער, אולם המוחים טוענים שהפגיעה מוגזמת ותזיק לערכי טבע ולצביון היישוב.</a:t>
            </a:r>
            <a:endParaRPr dirty="0"/>
          </a:p>
          <a:p>
            <a:pPr marL="0" marR="0" lvl="0" indent="0" algn="r" rtl="1">
              <a:spcBef>
                <a:spcPts val="0"/>
              </a:spcBef>
              <a:spcAft>
                <a:spcPts val="0"/>
              </a:spcAft>
              <a:buNone/>
            </a:pPr>
            <a:r>
              <a:rPr lang="x-none" sz="1200">
                <a:solidFill>
                  <a:schemeClr val="lt1"/>
                </a:solidFill>
                <a:latin typeface="Arial"/>
                <a:ea typeface="Arial"/>
                <a:cs typeface="Arial"/>
                <a:sym typeface="Arial"/>
              </a:rPr>
              <a:t>בדף לימוד זה נדון במאבקם של תושבי טבעון, ובמימדים השונים בהם אנו חשים אחריות למרחב שאנחנו פועלים בו כמתנדבים בארגון "השומר החדש". </a:t>
            </a:r>
            <a:endParaRPr sz="1200" dirty="0">
              <a:solidFill>
                <a:schemeClr val="lt1"/>
              </a:solidFill>
              <a:latin typeface="Arial"/>
              <a:ea typeface="Arial"/>
              <a:cs typeface="Arial"/>
              <a:sym typeface="Arial"/>
            </a:endParaRPr>
          </a:p>
        </p:txBody>
      </p:sp>
      <p:sp>
        <p:nvSpPr>
          <p:cNvPr id="28" name="Shape 28"/>
          <p:cNvSpPr/>
          <p:nvPr/>
        </p:nvSpPr>
        <p:spPr>
          <a:xfrm>
            <a:off x="6779894" y="3200398"/>
            <a:ext cx="2699386" cy="2600321"/>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100" b="1">
                <a:solidFill>
                  <a:srgbClr val="5E4D36"/>
                </a:solidFill>
                <a:latin typeface="Arial"/>
                <a:ea typeface="Arial"/>
                <a:cs typeface="Arial"/>
                <a:sym typeface="Arial"/>
              </a:rPr>
              <a:t>שאלות לעיון והעמקה:</a:t>
            </a:r>
            <a:endParaRPr sz="1100">
              <a:solidFill>
                <a:srgbClr val="5E4D36"/>
              </a:solidFill>
              <a:latin typeface="Arial"/>
              <a:ea typeface="Arial"/>
              <a:cs typeface="Arial"/>
              <a:sym typeface="Arial"/>
            </a:endParaRPr>
          </a:p>
          <a:p>
            <a:pPr marL="171450" marR="0" lvl="0" indent="-171450" algn="r" rtl="1">
              <a:spcBef>
                <a:spcPts val="600"/>
              </a:spcBef>
              <a:spcAft>
                <a:spcPts val="0"/>
              </a:spcAft>
              <a:buClr>
                <a:srgbClr val="5E4D36"/>
              </a:buClr>
              <a:buSzPts val="1100"/>
              <a:buFont typeface="Arial"/>
              <a:buChar char="•"/>
            </a:pPr>
            <a:r>
              <a:rPr lang="x-none" sz="1100">
                <a:solidFill>
                  <a:srgbClr val="5E4D36"/>
                </a:solidFill>
                <a:latin typeface="Arial"/>
                <a:ea typeface="Arial"/>
                <a:cs typeface="Arial"/>
                <a:sym typeface="Arial"/>
              </a:rPr>
              <a:t>לאיזה קלקול לדעתכם מתייחס המקור מקהלת רבא?</a:t>
            </a:r>
            <a:endParaRPr/>
          </a:p>
          <a:p>
            <a:pPr marL="171450" marR="0" lvl="0" indent="-171450" algn="r" rtl="1">
              <a:spcBef>
                <a:spcPts val="600"/>
              </a:spcBef>
              <a:spcAft>
                <a:spcPts val="0"/>
              </a:spcAft>
              <a:buClr>
                <a:srgbClr val="5E4D36"/>
              </a:buClr>
              <a:buSzPts val="1100"/>
              <a:buFont typeface="Arial"/>
              <a:buChar char="•"/>
            </a:pPr>
            <a:r>
              <a:rPr lang="x-none" sz="1100">
                <a:solidFill>
                  <a:srgbClr val="5E4D36"/>
                </a:solidFill>
                <a:latin typeface="Arial"/>
                <a:ea typeface="Arial"/>
                <a:cs typeface="Arial"/>
                <a:sym typeface="Arial"/>
              </a:rPr>
              <a:t>תושבי טבעון מצדדים בטיעונים אקולוגיים ובטיעונים של איכות חיים, ואילו ראש המועצה מונע משיקולים בטיחותיים ומקצועיים. דונו בשיקולים אלה וחוו את דעתכם/ן עליהם. </a:t>
            </a:r>
            <a:endParaRPr/>
          </a:p>
          <a:p>
            <a:pPr marL="171450" marR="0" lvl="0" indent="-171450" algn="r" rtl="1">
              <a:spcBef>
                <a:spcPts val="600"/>
              </a:spcBef>
              <a:spcAft>
                <a:spcPts val="0"/>
              </a:spcAft>
              <a:buClr>
                <a:srgbClr val="5E4D36"/>
              </a:buClr>
              <a:buSzPts val="1100"/>
              <a:buFont typeface="Arial"/>
              <a:buChar char="•"/>
            </a:pPr>
            <a:r>
              <a:rPr lang="x-none" sz="1100">
                <a:solidFill>
                  <a:srgbClr val="5E4D36"/>
                </a:solidFill>
                <a:latin typeface="Arial"/>
                <a:ea typeface="Arial"/>
                <a:cs typeface="Arial"/>
                <a:sym typeface="Arial"/>
              </a:rPr>
              <a:t>תושבי טבעון משקיעים משאבים רבים במאבק אידיאולוגי. באילו מאבקים אתם/ן מעורבות/ים?</a:t>
            </a:r>
            <a:endParaRPr sz="1100">
              <a:solidFill>
                <a:srgbClr val="5E4D36"/>
              </a:solidFill>
              <a:latin typeface="Arial"/>
              <a:ea typeface="Arial"/>
              <a:cs typeface="Arial"/>
              <a:sym typeface="Arial"/>
            </a:endParaRPr>
          </a:p>
          <a:p>
            <a:pPr marL="171450" marR="0" lvl="0" indent="-171450" algn="r" rtl="1">
              <a:spcBef>
                <a:spcPts val="600"/>
              </a:spcBef>
              <a:spcAft>
                <a:spcPts val="0"/>
              </a:spcAft>
              <a:buClr>
                <a:srgbClr val="5E4D36"/>
              </a:buClr>
              <a:buSzPts val="1100"/>
              <a:buFont typeface="Arial"/>
              <a:buChar char="•"/>
            </a:pPr>
            <a:r>
              <a:rPr lang="x-none" sz="1100">
                <a:solidFill>
                  <a:srgbClr val="5E4D36"/>
                </a:solidFill>
                <a:latin typeface="Arial"/>
                <a:ea typeface="Arial"/>
                <a:cs typeface="Arial"/>
                <a:sym typeface="Arial"/>
              </a:rPr>
              <a:t>באילו מישורים אתם מרגישים אחריות </a:t>
            </a:r>
            <a:r>
              <a:rPr lang="x-none" sz="1100" b="1">
                <a:solidFill>
                  <a:srgbClr val="5E4D36"/>
                </a:solidFill>
                <a:latin typeface="Arial"/>
                <a:ea typeface="Arial"/>
                <a:cs typeface="Arial"/>
                <a:sym typeface="Arial"/>
              </a:rPr>
              <a:t>לאזור בו אתם שומרים?</a:t>
            </a:r>
            <a:endParaRPr/>
          </a:p>
          <a:p>
            <a:pPr marL="171450" marR="0" lvl="0" indent="-114300" algn="r" rtl="1">
              <a:spcBef>
                <a:spcPts val="600"/>
              </a:spcBef>
              <a:spcAft>
                <a:spcPts val="0"/>
              </a:spcAft>
              <a:buClr>
                <a:schemeClr val="dk1"/>
              </a:buClr>
              <a:buSzPts val="900"/>
              <a:buFont typeface="Arial"/>
              <a:buNone/>
            </a:pPr>
            <a:endParaRPr sz="900" b="1">
              <a:solidFill>
                <a:srgbClr val="5E4D36"/>
              </a:solidFill>
              <a:latin typeface="Arial"/>
              <a:ea typeface="Arial"/>
              <a:cs typeface="Arial"/>
              <a:sym typeface="Arial"/>
            </a:endParaRPr>
          </a:p>
        </p:txBody>
      </p:sp>
      <p:sp>
        <p:nvSpPr>
          <p:cNvPr id="29" name="Shape 29"/>
          <p:cNvSpPr/>
          <p:nvPr/>
        </p:nvSpPr>
        <p:spPr>
          <a:xfrm>
            <a:off x="3343275" y="1002684"/>
            <a:ext cx="3177081" cy="5855316"/>
          </a:xfrm>
          <a:prstGeom prst="rect">
            <a:avLst/>
          </a:prstGeom>
          <a:noFill/>
          <a:ln>
            <a:noFill/>
          </a:ln>
        </p:spPr>
        <p:txBody>
          <a:bodyPr spcFirstLastPara="1" wrap="square" lIns="45700" tIns="0" rIns="45700" bIns="0" anchor="t" anchorCtr="0">
            <a:noAutofit/>
          </a:bodyPr>
          <a:lstStyle/>
          <a:p>
            <a:pPr marL="0" marR="0" lvl="0" indent="0" algn="r" rtl="1">
              <a:lnSpc>
                <a:spcPct val="150000"/>
              </a:lnSpc>
              <a:spcBef>
                <a:spcPts val="0"/>
              </a:spcBef>
              <a:spcAft>
                <a:spcPts val="0"/>
              </a:spcAft>
              <a:buNone/>
            </a:pPr>
            <a:r>
              <a:rPr lang="x-none" sz="1100" b="1">
                <a:solidFill>
                  <a:srgbClr val="833C0B"/>
                </a:solidFill>
                <a:latin typeface="Calibri"/>
                <a:ea typeface="Calibri"/>
                <a:cs typeface="Calibri"/>
                <a:sym typeface="Calibri"/>
              </a:rPr>
              <a:t>קראו עוד על המאבק בטבעון כאן:</a:t>
            </a: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000" i="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000" i="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000" i="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000" i="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000" i="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000" i="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000" i="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000" i="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000" i="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0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0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r>
              <a:rPr lang="x-none" sz="1100" b="1">
                <a:solidFill>
                  <a:srgbClr val="833C0B"/>
                </a:solidFill>
                <a:latin typeface="Calibri"/>
                <a:ea typeface="Calibri"/>
                <a:cs typeface="Calibri"/>
                <a:sym typeface="Calibri"/>
              </a:rPr>
              <a:t>קהלת רבא, פרשה ז', א'</a:t>
            </a:r>
            <a:endParaRPr/>
          </a:p>
          <a:p>
            <a:pPr marL="0" marR="0" lvl="0" indent="0" algn="r" rtl="1">
              <a:lnSpc>
                <a:spcPct val="150000"/>
              </a:lnSpc>
              <a:spcBef>
                <a:spcPts val="0"/>
              </a:spcBef>
              <a:spcAft>
                <a:spcPts val="0"/>
              </a:spcAft>
              <a:buNone/>
            </a:pPr>
            <a:r>
              <a:rPr lang="x-none" sz="1100" i="1">
                <a:solidFill>
                  <a:srgbClr val="833C0B"/>
                </a:solidFill>
                <a:latin typeface="Calibri"/>
                <a:ea typeface="Calibri"/>
                <a:cs typeface="Calibri"/>
                <a:sym typeface="Calibri"/>
              </a:rPr>
              <a:t>"בשעה שברא הקב"ה את אדם הראשון, נטלוֹ והחזירוֹ על כל אילני גן עדן ואמר לו: ראה מעשי כמה נאים ומשובחין הן וכל מה שבראתי בשבילך בראתי; תן דעתך שלא תקלקל ותחריב את עולמי, שאם קלקלת, אין מי שיתקן אחריך".</a:t>
            </a:r>
            <a:r>
              <a:rPr lang="x-none" sz="1100">
                <a:solidFill>
                  <a:srgbClr val="833C0B"/>
                </a:solidFill>
                <a:latin typeface="Calibri"/>
                <a:ea typeface="Calibri"/>
                <a:cs typeface="Calibri"/>
                <a:sym typeface="Calibri"/>
              </a:rPr>
              <a:t/>
            </a:r>
            <a:br>
              <a:rPr lang="x-none" sz="1100">
                <a:solidFill>
                  <a:srgbClr val="833C0B"/>
                </a:solidFill>
                <a:latin typeface="Calibri"/>
                <a:ea typeface="Calibri"/>
                <a:cs typeface="Calibri"/>
                <a:sym typeface="Calibri"/>
              </a:rPr>
            </a:br>
            <a:endParaRPr sz="1100">
              <a:solidFill>
                <a:srgbClr val="833C0B"/>
              </a:solidFill>
              <a:latin typeface="Arial"/>
              <a:ea typeface="Arial"/>
              <a:cs typeface="Arial"/>
              <a:sym typeface="Arial"/>
            </a:endParaRPr>
          </a:p>
          <a:p>
            <a:pPr marL="0" marR="0" lvl="0" indent="0" algn="r" rtl="1">
              <a:lnSpc>
                <a:spcPct val="150000"/>
              </a:lnSpc>
              <a:spcBef>
                <a:spcPts val="0"/>
              </a:spcBef>
              <a:spcAft>
                <a:spcPts val="0"/>
              </a:spcAft>
              <a:buNone/>
            </a:pPr>
            <a:endParaRPr sz="950">
              <a:solidFill>
                <a:srgbClr val="833C0B"/>
              </a:solidFill>
              <a:latin typeface="Arial"/>
              <a:ea typeface="Arial"/>
              <a:cs typeface="Arial"/>
              <a:sym typeface="Arial"/>
            </a:endParaRPr>
          </a:p>
          <a:p>
            <a:pPr marL="0" marR="0" lvl="0" indent="0" algn="r" rtl="1">
              <a:lnSpc>
                <a:spcPct val="150000"/>
              </a:lnSpc>
              <a:spcBef>
                <a:spcPts val="0"/>
              </a:spcBef>
              <a:spcAft>
                <a:spcPts val="0"/>
              </a:spcAft>
              <a:buNone/>
            </a:pPr>
            <a:endParaRPr sz="950">
              <a:solidFill>
                <a:srgbClr val="833C0B"/>
              </a:solidFill>
              <a:latin typeface="Arial"/>
              <a:ea typeface="Arial"/>
              <a:cs typeface="Arial"/>
              <a:sym typeface="Arial"/>
            </a:endParaRPr>
          </a:p>
          <a:p>
            <a:pPr marL="0" marR="0" lvl="0" indent="0" algn="r" rtl="1">
              <a:lnSpc>
                <a:spcPct val="150000"/>
              </a:lnSpc>
              <a:spcBef>
                <a:spcPts val="0"/>
              </a:spcBef>
              <a:spcAft>
                <a:spcPts val="0"/>
              </a:spcAft>
              <a:buNone/>
            </a:pPr>
            <a:endParaRPr sz="950">
              <a:solidFill>
                <a:srgbClr val="833C0B"/>
              </a:solidFill>
              <a:latin typeface="Arial"/>
              <a:ea typeface="Arial"/>
              <a:cs typeface="Arial"/>
              <a:sym typeface="Arial"/>
            </a:endParaRPr>
          </a:p>
          <a:p>
            <a:pPr marL="0" marR="0" lvl="0" indent="0" algn="r" rtl="1">
              <a:lnSpc>
                <a:spcPct val="150000"/>
              </a:lnSpc>
              <a:spcBef>
                <a:spcPts val="0"/>
              </a:spcBef>
              <a:spcAft>
                <a:spcPts val="0"/>
              </a:spcAft>
              <a:buNone/>
            </a:pPr>
            <a:endParaRPr sz="950">
              <a:solidFill>
                <a:srgbClr val="833C0B"/>
              </a:solidFill>
              <a:latin typeface="Arial"/>
              <a:ea typeface="Arial"/>
              <a:cs typeface="Arial"/>
              <a:sym typeface="Arial"/>
            </a:endParaRPr>
          </a:p>
          <a:p>
            <a:pPr marL="0" marR="0" lvl="0" indent="0" algn="r" rtl="1">
              <a:lnSpc>
                <a:spcPct val="150000"/>
              </a:lnSpc>
              <a:spcBef>
                <a:spcPts val="0"/>
              </a:spcBef>
              <a:spcAft>
                <a:spcPts val="0"/>
              </a:spcAft>
              <a:buNone/>
            </a:pPr>
            <a:endParaRPr sz="950">
              <a:solidFill>
                <a:srgbClr val="833C0B"/>
              </a:solidFill>
              <a:latin typeface="Arial"/>
              <a:ea typeface="Arial"/>
              <a:cs typeface="Arial"/>
              <a:sym typeface="Arial"/>
            </a:endParaRPr>
          </a:p>
          <a:p>
            <a:pPr marL="0" marR="0" lvl="0" indent="0" algn="r" rtl="1">
              <a:lnSpc>
                <a:spcPct val="150000"/>
              </a:lnSpc>
              <a:spcBef>
                <a:spcPts val="0"/>
              </a:spcBef>
              <a:spcAft>
                <a:spcPts val="0"/>
              </a:spcAft>
              <a:buNone/>
            </a:pPr>
            <a:endParaRPr sz="950" b="1">
              <a:solidFill>
                <a:srgbClr val="833C0B"/>
              </a:solidFill>
              <a:latin typeface="Arial"/>
              <a:ea typeface="Arial"/>
              <a:cs typeface="Arial"/>
              <a:sym typeface="Arial"/>
            </a:endParaRPr>
          </a:p>
        </p:txBody>
      </p:sp>
      <p:sp>
        <p:nvSpPr>
          <p:cNvPr id="30" name="Shape 30"/>
          <p:cNvSpPr/>
          <p:nvPr/>
        </p:nvSpPr>
        <p:spPr>
          <a:xfrm>
            <a:off x="422030" y="990600"/>
            <a:ext cx="2797419" cy="5726723"/>
          </a:xfrm>
          <a:prstGeom prst="rect">
            <a:avLst/>
          </a:prstGeom>
          <a:noFill/>
          <a:ln>
            <a:noFill/>
          </a:ln>
        </p:spPr>
        <p:txBody>
          <a:bodyPr spcFirstLastPara="1" wrap="square" lIns="45700" tIns="0" rIns="45700" bIns="0" anchor="t" anchorCtr="0">
            <a:noAutofit/>
          </a:bodyPr>
          <a:lstStyle/>
          <a:p>
            <a:pPr marL="0" marR="0" lvl="0" indent="0" algn="just" rtl="1">
              <a:lnSpc>
                <a:spcPct val="150000"/>
              </a:lnSpc>
              <a:spcBef>
                <a:spcPts val="0"/>
              </a:spcBef>
              <a:spcAft>
                <a:spcPts val="0"/>
              </a:spcAft>
              <a:buNone/>
            </a:pPr>
            <a:endParaRPr sz="800">
              <a:solidFill>
                <a:srgbClr val="5E4D36"/>
              </a:solidFill>
              <a:latin typeface="Arial"/>
              <a:ea typeface="Arial"/>
              <a:cs typeface="Arial"/>
              <a:sym typeface="Arial"/>
            </a:endParaRPr>
          </a:p>
        </p:txBody>
      </p:sp>
      <p:sp>
        <p:nvSpPr>
          <p:cNvPr id="31" name="Shape 31" descr="תוצאת תמונה עבור סנחריב"/>
          <p:cNvSpPr/>
          <p:nvPr/>
        </p:nvSpPr>
        <p:spPr>
          <a:xfrm>
            <a:off x="9685338" y="-144463"/>
            <a:ext cx="304800" cy="30480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chemeClr val="dk1"/>
              </a:solidFill>
              <a:latin typeface="Calibri"/>
              <a:ea typeface="Calibri"/>
              <a:cs typeface="Calibri"/>
              <a:sym typeface="Calibri"/>
            </a:endParaRPr>
          </a:p>
        </p:txBody>
      </p:sp>
      <p:pic>
        <p:nvPicPr>
          <p:cNvPr id="32" name="Shape 32"/>
          <p:cNvPicPr preferRelativeResize="0"/>
          <p:nvPr/>
        </p:nvPicPr>
        <p:blipFill rotWithShape="1">
          <a:blip r:embed="rId3">
            <a:alphaModFix/>
          </a:blip>
          <a:srcRect/>
          <a:stretch/>
        </p:blipFill>
        <p:spPr>
          <a:xfrm>
            <a:off x="7410789" y="5800719"/>
            <a:ext cx="1988141" cy="928486"/>
          </a:xfrm>
          <a:prstGeom prst="rect">
            <a:avLst/>
          </a:prstGeom>
          <a:noFill/>
          <a:ln>
            <a:noFill/>
          </a:ln>
        </p:spPr>
      </p:pic>
      <p:sp>
        <p:nvSpPr>
          <p:cNvPr id="33" name="Shape 33"/>
          <p:cNvSpPr/>
          <p:nvPr/>
        </p:nvSpPr>
        <p:spPr>
          <a:xfrm>
            <a:off x="255181" y="1012247"/>
            <a:ext cx="2964269" cy="5763116"/>
          </a:xfrm>
          <a:prstGeom prst="rect">
            <a:avLst/>
          </a:prstGeom>
          <a:noFill/>
          <a:ln>
            <a:noFill/>
          </a:ln>
        </p:spPr>
        <p:txBody>
          <a:bodyPr spcFirstLastPara="1" wrap="square" lIns="91425" tIns="45700" rIns="91425" bIns="45700" anchor="t" anchorCtr="0">
            <a:noAutofit/>
          </a:bodyPr>
          <a:lstStyle/>
          <a:p>
            <a:pPr marL="0" marR="0" lvl="0" indent="0" algn="r" rtl="1">
              <a:lnSpc>
                <a:spcPct val="150000"/>
              </a:lnSpc>
              <a:spcBef>
                <a:spcPts val="0"/>
              </a:spcBef>
              <a:spcAft>
                <a:spcPts val="0"/>
              </a:spcAft>
              <a:buNone/>
            </a:pPr>
            <a:r>
              <a:rPr lang="x-none" sz="1100" b="1">
                <a:solidFill>
                  <a:srgbClr val="833C0B"/>
                </a:solidFill>
                <a:latin typeface="Calibri"/>
                <a:ea typeface="Calibri"/>
                <a:cs typeface="Calibri"/>
                <a:sym typeface="Calibri"/>
              </a:rPr>
              <a:t>מתוך עיתון הארץ, נעה שפיגל,  אפריל 2016</a:t>
            </a:r>
            <a:endParaRPr sz="1100" b="1">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לדברי אחד הפעילים במאבק, אורן אזארי, אין מחלוקת על כך שיש לצמצם את הסיכון לשריפות יער, אך יש דרכים פוגעניות פחות לעשות זאת. </a:t>
            </a:r>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במטה המאבק של מתנגדי הכריתה, המכונה "מצילים את יער טבעון", טוענים כי הכריתה תפגע במערכת האקולוגית, בצביון היישוב ובערכי טבע מוגנים, כמו אלוני תבור בני מאות שנים. לדברי תושבת נוספת, נליני לייכטר, הפעילים הציעו חלופה שמתבססת על חוות דעת של אקולוגים מומחים בתחום שריפות היער, ואולם במועצה לא אבו לשמוע. "יש לנו תחושה חזקה של כסת"ח, רצון של המועצה וכיבוי אש לבצע פעילות כלשהי לפני הקיץ". לדבריה, "ניתן ליצור אפקט של הגנה מפני שריפות במחיר שאינו כה הרסני". היא הוסיפה כי אם התוכנית תצא לפועל כפי שהיא מתוכננת עכשיו, "הריאה הירוקה תיפגע, זה ישפיע על הטמפרטורה ביישוב והכי חשוב — זיהום האוויר. זה הדבר היחידי שאיכשהו חוצץ בינינו לבין מפרץ חיפה".</a:t>
            </a:r>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ראש המועצה דוד אריאלי דחה את טענות הפעילים ואמר כי "עם כל הכבוד וההערכה לקבוצת 'מצילים את היער', אני מעדיף להקשיב לאנשים שלי ולא לאנשים שאין להם מומחיות. שיתוף ציבור זה לא לעשות 100 אחוז מה שהציבור רוצה אלא להקשיב לציבור". הוא ציין כי הוגשו כמה עררים על התוכנית שרובם נדחו, ונערכו שלוש פגישות פתוחות לציבור בנושא. "אנו הולכים בצורה מידתית ומרוככת עם ליווי של החברה להגנת הטבע ועם מפקח שהוא אגרונום והיה שנים ארוכות מנהל חזות היישוב, אדם מהירוק שבירוקים עם תפיסה ירוקה משמעותית", אמר.</a:t>
            </a:r>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לדבריו, "אני מכבד את התושבים שלי, הם רוצים להתאגד וזו זכותם, אבל אני לא מדבר עם אנשים שלא מבינים מה הם אומרים". </a:t>
            </a:r>
            <a:endParaRPr sz="1100">
              <a:solidFill>
                <a:srgbClr val="833C0B"/>
              </a:solidFill>
              <a:latin typeface="Calibri"/>
              <a:ea typeface="Calibri"/>
              <a:cs typeface="Calibri"/>
              <a:sym typeface="Calibri"/>
            </a:endParaRPr>
          </a:p>
        </p:txBody>
      </p:sp>
      <p:pic>
        <p:nvPicPr>
          <p:cNvPr id="34" name="Shape 34"/>
          <p:cNvPicPr preferRelativeResize="0"/>
          <p:nvPr/>
        </p:nvPicPr>
        <p:blipFill rotWithShape="1">
          <a:blip r:embed="rId4">
            <a:alphaModFix/>
          </a:blip>
          <a:srcRect/>
          <a:stretch/>
        </p:blipFill>
        <p:spPr>
          <a:xfrm>
            <a:off x="3843911" y="1524000"/>
            <a:ext cx="2406342" cy="2406342"/>
          </a:xfrm>
          <a:prstGeom prst="rect">
            <a:avLst/>
          </a:prstGeom>
          <a:noFill/>
          <a:ln>
            <a:noFill/>
          </a:ln>
        </p:spPr>
      </p:pic>
    </p:spTree>
  </p:cSld>
  <p:clrMapOvr>
    <a:masterClrMapping/>
  </p:clrMapOvr>
</p:sld>
</file>

<file path=ppt/theme/theme1.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486</Words>
  <Application>Microsoft Office PowerPoint</Application>
  <PresentationFormat>A4 Paper (210x297 mm)‎</PresentationFormat>
  <Paragraphs>33</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אלונים בימינו</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אלונים בימינו</dc:title>
  <dc:creator>home</dc:creator>
  <cp:lastModifiedBy>home</cp:lastModifiedBy>
  <cp:revision>1</cp:revision>
  <dcterms:modified xsi:type="dcterms:W3CDTF">2018-07-10T13:38:23Z</dcterms:modified>
</cp:coreProperties>
</file>