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0993" autoAdjust="0"/>
    <p:restoredTop sz="94660"/>
  </p:normalViewPr>
  <p:slideViewPr>
    <p:cSldViewPr snapToGrid="0">
      <p:cViewPr>
        <p:scale>
          <a:sx n="140" d="100"/>
          <a:sy n="140" d="100"/>
        </p:scale>
        <p:origin x="246" y="87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hyperlink" Target="https://he.wikipedia.org/wiki/%D7%93%D7%99%D7%A1%D7%95%D7%A0%D7%A0%D7%A1_%D7%A7%D7%95%D7%92%D7%A0%D7%99%D7%98%D7%99%D7%91%D7%99" TargetMode="External"/><Relationship Id="rId2" Type="http://schemas.openxmlformats.org/officeDocument/2006/relationships/hyperlink" Target="https://he.wikipedia.org/wiki/%D7%90%D7%9C%D7%99%D7%94%D7%95_%D7%90%D7%9C%D7%99%D7%A2%D7%96%D7%A8_%D7%93%D7%A1%D7%9C%D7%A8" TargetMode="External"/><Relationship Id="rId1" Type="http://schemas.openxmlformats.org/officeDocument/2006/relationships/slideLayout" Target="../slideLayouts/slideLayout2.xml"/><Relationship Id="rId5" Type="http://schemas.openxmlformats.org/officeDocument/2006/relationships/hyperlink" Target="https://www.youtube.com/watch?v=QX_oy9614HQ" TargetMode="External"/><Relationship Id="rId4" Type="http://schemas.openxmlformats.org/officeDocument/2006/relationships/hyperlink" Target="https://he.wikipedia.org/wiki/%D7%93%D7%9F_%D7%90%D7%A8%D7%99%D7%90%D7%9C%D7%9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אחי, אתה רציני? תעשה תחקור עצמי!</a:t>
            </a:r>
            <a:endParaRPr lang="he-IL" dirty="0"/>
          </a:p>
        </p:txBody>
      </p:sp>
      <p:pic>
        <p:nvPicPr>
          <p:cNvPr id="2" name="מציין מיקום של תמונה 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3227" b="3227"/>
          <a:stretch>
            <a:fillRect/>
          </a:stretch>
        </p:blipFill>
        <p:spPr>
          <a:xfrm>
            <a:off x="4734217" y="5274157"/>
            <a:ext cx="1542088" cy="1442556"/>
          </a:xfrm>
        </p:spPr>
      </p:pic>
      <p:pic>
        <p:nvPicPr>
          <p:cNvPr id="3" name="מציין מיקום של תמונה 2"/>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18284" b="18284"/>
          <a:stretch>
            <a:fillRect/>
          </a:stretch>
        </p:blipFill>
        <p:spPr>
          <a:xfrm>
            <a:off x="2784913" y="5346206"/>
            <a:ext cx="1465068" cy="1370507"/>
          </a:xfrm>
        </p:spPr>
      </p:pic>
      <p:sp>
        <p:nvSpPr>
          <p:cNvPr id="12" name="מלבן 11"/>
          <p:cNvSpPr/>
          <p:nvPr/>
        </p:nvSpPr>
        <p:spPr>
          <a:xfrm>
            <a:off x="6682740" y="876299"/>
            <a:ext cx="2796540" cy="3067904"/>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ארגון השומר החדש גדל ומתפתח. מה שהתחיל בקבוצה אינטימית של חברים הגיע כיום לקבוצה שמונה מאות אנשים, חלקם עובדים, חלקם חניכים בתכניות שונות.</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איך משמרים רוח של קבוצה אינטימית בארגון גדול שעוד יצמח הרבה יותר?</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משמרים </a:t>
            </a:r>
            <a:r>
              <a:rPr lang="he-IL" sz="700" b="1" dirty="0" smtClean="0">
                <a:solidFill>
                  <a:schemeClr val="bg1"/>
                </a:solidFill>
                <a:latin typeface="Levenim MT" panose="02010502060101010101" pitchFamily="2" charset="-79"/>
                <a:cs typeface="Levenim MT" panose="02010502060101010101" pitchFamily="2" charset="-79"/>
              </a:rPr>
              <a:t>תרבות</a:t>
            </a:r>
            <a:r>
              <a:rPr lang="he-IL" sz="700" dirty="0" smtClean="0">
                <a:solidFill>
                  <a:schemeClr val="bg1"/>
                </a:solidFill>
                <a:latin typeface="Levenim MT" panose="02010502060101010101" pitchFamily="2" charset="-79"/>
                <a:cs typeface="Levenim MT" panose="02010502060101010101" pitchFamily="2" charset="-79"/>
              </a:rPr>
              <a:t>.</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אחד מחלקי התרבות שהארגון מנסה להטמיע בכל אגפיו הוא </a:t>
            </a:r>
            <a:r>
              <a:rPr lang="he-IL" sz="700" b="1" dirty="0" smtClean="0">
                <a:solidFill>
                  <a:schemeClr val="bg1"/>
                </a:solidFill>
                <a:latin typeface="Levenim MT" panose="02010502060101010101" pitchFamily="2" charset="-79"/>
                <a:cs typeface="Levenim MT" panose="02010502060101010101" pitchFamily="2" charset="-79"/>
              </a:rPr>
              <a:t>תרבות של תחקור 'עצמי'</a:t>
            </a:r>
            <a:r>
              <a:rPr lang="he-IL" sz="700" dirty="0" smtClean="0">
                <a:solidFill>
                  <a:schemeClr val="bg1"/>
                </a:solidFill>
                <a:latin typeface="Levenim MT" panose="02010502060101010101" pitchFamily="2" charset="-79"/>
                <a:cs typeface="Levenim MT" panose="02010502060101010101" pitchFamily="2" charset="-79"/>
              </a:rPr>
              <a:t> - הן תחקור עצמי של היחיד, והן תחקור בארגון. תחקור עצמי הוא מפתח לעבודת המידות.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מידות טובות תלויות ביחיד. יחיד שעושה עבודה של תחקור והתקדמות ימצא שהדבר בא לידי ביטוי בכל מעגלי חייו – חברה, משפחה, הורות זוגיות ועבודה.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אחת מהנחות המוצא העיקריות של תרבות של תחקור עצמי היא שרוב רובו של המידע כבר נמצא בשטח, ומסיבות שונות ומשונות לא מצליחים להגיע אליו.</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הנחה נוספת של תרבות של תחקור 'עצמי' היא שאם  המצב לא באמת השתנה, זה סימן שלא באמת עשית תחקור 'עצמי' רציני, וההוכחה לכך היא - שהמצב לא השתנה..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בחלק מדפי הלימוד הבאים נעסוק בחלקי התרבות שארגון השומר החדש מעוניין לאמץ.</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4108887"/>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השכל והמידות</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לדעת הרב </a:t>
            </a:r>
            <a:r>
              <a:rPr lang="he-IL" sz="700" dirty="0" err="1" smtClean="0">
                <a:solidFill>
                  <a:srgbClr val="5E4D36"/>
                </a:solidFill>
                <a:latin typeface="Levenim MT" panose="02010502060101010101" pitchFamily="2" charset="-79"/>
                <a:cs typeface="Levenim MT" panose="02010502060101010101" pitchFamily="2" charset="-79"/>
              </a:rPr>
              <a:t>דסלר</a:t>
            </a:r>
            <a:r>
              <a:rPr lang="he-IL" sz="700" dirty="0" smtClean="0">
                <a:solidFill>
                  <a:srgbClr val="5E4D36"/>
                </a:solidFill>
                <a:latin typeface="Levenim MT" panose="02010502060101010101" pitchFamily="2" charset="-79"/>
                <a:cs typeface="Levenim MT" panose="02010502060101010101" pitchFamily="2" charset="-79"/>
              </a:rPr>
              <a:t> אי- אפשר לסמוך על השכל הרגיל שלנו בקבלת החלטות?, מה דעתכם על עמדתו?</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מהו הפתרון שהוא מציע?</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חשיבה רציונלית – אפשרית?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מוסיף דן אריאלי לבעיית התפקוד האישי שלנו? במה זה שונה מהרב </a:t>
            </a:r>
            <a:r>
              <a:rPr lang="he-IL" sz="700" dirty="0" err="1" smtClean="0">
                <a:solidFill>
                  <a:srgbClr val="5E4D36"/>
                </a:solidFill>
                <a:latin typeface="Levenim MT" panose="02010502060101010101" pitchFamily="2" charset="-79"/>
                <a:cs typeface="Levenim MT" panose="02010502060101010101" pitchFamily="2" charset="-79"/>
              </a:rPr>
              <a:t>דסלר</a:t>
            </a:r>
            <a:r>
              <a:rPr lang="he-IL" sz="700" dirty="0" smtClean="0">
                <a:solidFill>
                  <a:srgbClr val="5E4D36"/>
                </a:solidFill>
                <a:latin typeface="Levenim MT" panose="02010502060101010101" pitchFamily="2" charset="-79"/>
                <a:cs typeface="Levenim MT" panose="02010502060101010101" pitchFamily="2" charset="-79"/>
              </a:rPr>
              <a:t>? האם האדם הוא יצור רציונלי לדעתכם?</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מודעות ותחקור עצמי</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מתי לדעתכם מודעות ותחקור עצמי באמת מקדמים אותנו? נסו לתת דוגמאות.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איזה מרחב חיים הכי הייתם רוצים שיתקדם בחייכם?</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השכל והמידות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...האדם, כשהוא זקוק תמיד לשיקול-הדעת שלו, לשפוט מה לעשות ומה לעזוב, כדי לברור את דרך חייו ולהיזהר ממוקשי מוות – הרי בוודאי צריך לעיין בתחילה במאזנים שלו, הדעת שלו גופא, אם היא ישרה, שאם לא, איך יוכל לסמוך על מסקנותיו?</a:t>
            </a: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...נמצא עובדה יסודית – </a:t>
            </a:r>
            <a:r>
              <a:rPr lang="he-IL" sz="800" b="1" dirty="0" smtClean="0">
                <a:solidFill>
                  <a:srgbClr val="5E4D36"/>
                </a:solidFill>
                <a:latin typeface="Levenim MT" panose="02010502060101010101" pitchFamily="2" charset="-79"/>
                <a:cs typeface="Levenim MT" panose="02010502060101010101" pitchFamily="2" charset="-79"/>
              </a:rPr>
              <a:t>שאין מחשבה בלי התעניינות קודמת</a:t>
            </a:r>
            <a:r>
              <a:rPr lang="he-IL" sz="800" dirty="0" smtClean="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מי שאינו מתעניין, למשל, באספת בולי-דאר לא יעלה על דעתו לחשוב בפרטיהם...</a:t>
            </a: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המביט אנה ואנה בטורי עיתון, אלו פרטים יכנסו למחשבותיו וישתמרו </a:t>
            </a:r>
            <a:r>
              <a:rPr lang="he-IL" sz="800" dirty="0" err="1" smtClean="0">
                <a:solidFill>
                  <a:srgbClr val="5E4D36"/>
                </a:solidFill>
                <a:latin typeface="Levenim MT" panose="02010502060101010101" pitchFamily="2" charset="-79"/>
                <a:cs typeface="Levenim MT" panose="02010502060101010101" pitchFamily="2" charset="-79"/>
              </a:rPr>
              <a:t>בזכרונו</a:t>
            </a:r>
            <a:r>
              <a:rPr lang="he-IL" sz="800" dirty="0" smtClean="0">
                <a:solidFill>
                  <a:srgbClr val="5E4D36"/>
                </a:solidFill>
                <a:latin typeface="Levenim MT" panose="02010502060101010101" pitchFamily="2" charset="-79"/>
                <a:cs typeface="Levenim MT" panose="02010502060101010101" pitchFamily="2" charset="-79"/>
              </a:rPr>
              <a:t>? אותם שמתעניין בהם. על דברים שאינו מתעניין בהם יעבור האדם תמיד בלי תשומת-לב ומבלי לחשוב בהם כל עיקר.</a:t>
            </a: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ומהו מקור ההתעניינות</a:t>
            </a:r>
            <a:r>
              <a:rPr lang="he-IL" sz="800" dirty="0">
                <a:solidFill>
                  <a:srgbClr val="5E4D36"/>
                </a:solidFill>
                <a:latin typeface="Levenim MT" panose="02010502060101010101" pitchFamily="2" charset="-79"/>
                <a:cs typeface="Levenim MT" panose="02010502060101010101" pitchFamily="2" charset="-79"/>
              </a:rPr>
              <a:t>?</a:t>
            </a:r>
            <a:r>
              <a:rPr lang="he-IL" sz="800" dirty="0" smtClean="0">
                <a:solidFill>
                  <a:srgbClr val="5E4D36"/>
                </a:solidFill>
                <a:latin typeface="Levenim MT" panose="02010502060101010101" pitchFamily="2" charset="-79"/>
                <a:cs typeface="Levenim MT" panose="02010502060101010101" pitchFamily="2" charset="-79"/>
              </a:rPr>
              <a:t> אין ספק שהיא תולדת הרצון...אין התעניינות אלא בקשר עם הרצון. </a:t>
            </a: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נמצא שכל עניין שאנו דנים בו, הרי הוא שאלה שהגיש הרצון את השכל להחליט עליה....עלינו לחקור עד כמה שכלו של אדם מוכשר לבוא אל החלטות </a:t>
            </a:r>
            <a:r>
              <a:rPr lang="he-IL" sz="800" dirty="0" err="1" smtClean="0">
                <a:solidFill>
                  <a:srgbClr val="5E4D36"/>
                </a:solidFill>
                <a:latin typeface="Levenim MT" panose="02010502060101010101" pitchFamily="2" charset="-79"/>
                <a:cs typeface="Levenim MT" panose="02010502060101010101" pitchFamily="2" charset="-79"/>
              </a:rPr>
              <a:t>אמיתיות</a:t>
            </a:r>
            <a:r>
              <a:rPr lang="he-IL" sz="800" dirty="0" smtClean="0">
                <a:solidFill>
                  <a:srgbClr val="5E4D36"/>
                </a:solidFill>
                <a:latin typeface="Levenim MT" panose="02010502060101010101" pitchFamily="2" charset="-79"/>
                <a:cs typeface="Levenim MT" panose="02010502060101010101" pitchFamily="2" charset="-79"/>
              </a:rPr>
              <a:t> בתנאים כאלה....</a:t>
            </a: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אמנם כן הוא. אין השכל מוציא משפט אמת בבעיות מוסריות </a:t>
            </a:r>
            <a:r>
              <a:rPr lang="he-IL" sz="800" b="1" dirty="0" smtClean="0">
                <a:solidFill>
                  <a:srgbClr val="5E4D36"/>
                </a:solidFill>
                <a:latin typeface="Levenim MT" panose="02010502060101010101" pitchFamily="2" charset="-79"/>
                <a:cs typeface="Levenim MT" panose="02010502060101010101" pitchFamily="2" charset="-79"/>
              </a:rPr>
              <a:t>אלא בה במידה שהלב מנוקה מנגיעות </a:t>
            </a:r>
            <a:r>
              <a:rPr lang="he-IL" sz="800" b="1" dirty="0" err="1" smtClean="0">
                <a:solidFill>
                  <a:srgbClr val="5E4D36"/>
                </a:solidFill>
                <a:latin typeface="Levenim MT" panose="02010502060101010101" pitchFamily="2" charset="-79"/>
                <a:cs typeface="Levenim MT" panose="02010502060101010101" pitchFamily="2" charset="-79"/>
              </a:rPr>
              <a:t>המדות</a:t>
            </a:r>
            <a:r>
              <a:rPr lang="he-IL" sz="800" b="1" dirty="0" smtClean="0">
                <a:solidFill>
                  <a:srgbClr val="5E4D36"/>
                </a:solidFill>
                <a:latin typeface="Levenim MT" panose="02010502060101010101" pitchFamily="2" charset="-79"/>
                <a:cs typeface="Levenim MT" panose="02010502060101010101" pitchFamily="2" charset="-79"/>
              </a:rPr>
              <a:t> וממולא שאיפה חזקה ובוערת </a:t>
            </a:r>
            <a:r>
              <a:rPr lang="he-IL" sz="800" b="1" dirty="0" err="1" smtClean="0">
                <a:solidFill>
                  <a:srgbClr val="5E4D36"/>
                </a:solidFill>
                <a:latin typeface="Levenim MT" panose="02010502060101010101" pitchFamily="2" charset="-79"/>
                <a:cs typeface="Levenim MT" panose="02010502060101010101" pitchFamily="2" charset="-79"/>
              </a:rPr>
              <a:t>ליישרות</a:t>
            </a:r>
            <a:r>
              <a:rPr lang="he-IL" sz="800" b="1" dirty="0" smtClean="0">
                <a:solidFill>
                  <a:srgbClr val="5E4D36"/>
                </a:solidFill>
                <a:latin typeface="Levenim MT" panose="02010502060101010101" pitchFamily="2" charset="-79"/>
                <a:cs typeface="Levenim MT" panose="02010502060101010101" pitchFamily="2" charset="-79"/>
              </a:rPr>
              <a:t> ולאמת</a:t>
            </a:r>
            <a:r>
              <a:rPr lang="he-IL" sz="800" dirty="0" smtClean="0">
                <a:solidFill>
                  <a:srgbClr val="5E4D36"/>
                </a:solidFill>
                <a:latin typeface="Levenim MT" panose="02010502060101010101" pitchFamily="2" charset="-79"/>
                <a:cs typeface="Levenim MT" panose="02010502060101010101" pitchFamily="2" charset="-79"/>
              </a:rPr>
              <a:t>.</a:t>
            </a: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איך יבוא אדם לשלמות זו? רק אם יעבוד ויתקן מידותיו, כי בזה יבטל הנגיעות בשרשן...עד שישחרר עצמו מהשפעת הנגיעות...</a:t>
            </a: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הרב אליהו </a:t>
            </a:r>
            <a:r>
              <a:rPr lang="he-IL" sz="600" dirty="0" err="1" smtClean="0">
                <a:solidFill>
                  <a:srgbClr val="5E4D36"/>
                </a:solidFill>
                <a:latin typeface="Levenim MT" panose="02010502060101010101" pitchFamily="2" charset="-79"/>
                <a:cs typeface="Levenim MT" panose="02010502060101010101" pitchFamily="2" charset="-79"/>
              </a:rPr>
              <a:t>דסלר</a:t>
            </a:r>
            <a:r>
              <a:rPr lang="he-IL" sz="600" dirty="0" smtClean="0">
                <a:solidFill>
                  <a:srgbClr val="5E4D36"/>
                </a:solidFill>
                <a:latin typeface="Levenim MT" panose="02010502060101010101" pitchFamily="2" charset="-79"/>
                <a:cs typeface="Levenim MT" panose="02010502060101010101" pitchFamily="2" charset="-79"/>
              </a:rPr>
              <a:t> מכתב מאליהו א' עמ' 52-57</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מודעות ותחקור עצמי</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כולנו חווים כל החיים מצבים בהם בדיעבד היינו בוחרים אחרת. קטע של התנהגות שמביישת אותנו כמו כעס לא נשלט שפתאום יצא </a:t>
            </a:r>
            <a:r>
              <a:rPr lang="he-IL" sz="750" dirty="0" err="1" smtClean="0">
                <a:solidFill>
                  <a:srgbClr val="5E4D36"/>
                </a:solidFill>
                <a:latin typeface="Levenim MT" panose="02010502060101010101" pitchFamily="2" charset="-79"/>
                <a:cs typeface="Levenim MT" panose="02010502060101010101" pitchFamily="2" charset="-79"/>
              </a:rPr>
              <a:t>מאיתנו</a:t>
            </a:r>
            <a:r>
              <a:rPr lang="he-IL" sz="750" dirty="0" smtClean="0">
                <a:solidFill>
                  <a:srgbClr val="5E4D36"/>
                </a:solidFill>
                <a:latin typeface="Levenim MT" panose="02010502060101010101" pitchFamily="2" charset="-79"/>
                <a:cs typeface="Levenim MT" panose="02010502060101010101" pitchFamily="2" charset="-79"/>
              </a:rPr>
              <a:t>, או מצב שבמקום לפעול, קפאנו וחששנו בעוד שהיינו רוצים להיות שם אסרטיביים. </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רבים </a:t>
            </a:r>
            <a:r>
              <a:rPr lang="he-IL" sz="750" dirty="0" err="1" smtClean="0">
                <a:solidFill>
                  <a:srgbClr val="5E4D36"/>
                </a:solidFill>
                <a:latin typeface="Levenim MT" panose="02010502060101010101" pitchFamily="2" charset="-79"/>
                <a:cs typeface="Levenim MT" panose="02010502060101010101" pitchFamily="2" charset="-79"/>
              </a:rPr>
              <a:t>מאיתנו</a:t>
            </a:r>
            <a:r>
              <a:rPr lang="he-IL" sz="750" dirty="0" smtClean="0">
                <a:solidFill>
                  <a:srgbClr val="5E4D36"/>
                </a:solidFill>
                <a:latin typeface="Levenim MT" panose="02010502060101010101" pitchFamily="2" charset="-79"/>
                <a:cs typeface="Levenim MT" panose="02010502060101010101" pitchFamily="2" charset="-79"/>
              </a:rPr>
              <a:t> חווים תחושות כישלון (או לפחות אי הצלחה) בתחומים שונים – חברה, זוגיות עבודה. השאלה הגדולה היא איך אפשר לצאת מהמקום הזה? איך אפשר באמת להתקדם ואפילו גם לראות את זה? </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הרעיון הבסיסי הוא מודעות עצמית. </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אי אפשר להתקדם אם אנחנו לא משתדלים להבין את הבעיות שלנו ולהסתכל להן בעיניים, וקודם כל להודות בהן באומץ. </a:t>
            </a:r>
          </a:p>
          <a:p>
            <a:pPr algn="just">
              <a:lnSpc>
                <a:spcPts val="1000"/>
              </a:lnSpc>
            </a:pP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מהי תרבות של תחקור עצמי?</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זו תרבות אישית, שבה המצב חייב באמת להתקדם. תרבות של תחקור עצמי היא שגרת חיים שבה מוקדש זמן מסודר לחשיבה והתבוננות על מה שבאמת חשוב לי.</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זאת לא תרבות של אשמה, אלא של קבלה עצמית ומשם רצון להתקדמות.</a:t>
            </a:r>
          </a:p>
          <a:p>
            <a:pPr algn="just">
              <a:lnSpc>
                <a:spcPts val="1000"/>
              </a:lnSpc>
            </a:pPr>
            <a:endParaRPr lang="he-IL" sz="75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אפשר להתקדם בשתי דרכים מקבילות. </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הדרך הראשונה היא התבוננות לעומק. זהו ניסיון להבין מה באמת מפעיל אותי בסיטואציה. אם אנו לא מצליחים לבחור את התגובה שלנו, כנראה שהשכל העתיק שלנו עובד על הישרדות. וככל שנעשה תחקור עומק על נסיבות ההישרדות המוקדמות והטבועות בנו, כך נצליח להתמודד עם העמדה ההישרדותית הזו בצורה טובה יותר. </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הדרך </a:t>
            </a:r>
            <a:r>
              <a:rPr lang="he-IL" sz="750" dirty="0" err="1" smtClean="0">
                <a:solidFill>
                  <a:srgbClr val="5E4D36"/>
                </a:solidFill>
                <a:latin typeface="Levenim MT" panose="02010502060101010101" pitchFamily="2" charset="-79"/>
                <a:cs typeface="Levenim MT" panose="02010502060101010101" pitchFamily="2" charset="-79"/>
              </a:rPr>
              <a:t>השניה</a:t>
            </a:r>
            <a:r>
              <a:rPr lang="he-IL" sz="750" dirty="0" smtClean="0">
                <a:solidFill>
                  <a:srgbClr val="5E4D36"/>
                </a:solidFill>
                <a:latin typeface="Levenim MT" panose="02010502060101010101" pitchFamily="2" charset="-79"/>
                <a:cs typeface="Levenim MT" panose="02010502060101010101" pitchFamily="2" charset="-79"/>
              </a:rPr>
              <a:t> מכוונת לטווח הקצר. שכלול של התפיסה העצמית אונליין. כל פעם שאני נקלע למצב מוכר של כעס או חשש, אני מביט על עצמי ומנסה לתפוס את הרגשות הללו מוקדם ככל האפשר. בהתחלה למפרע, אח"כ כבר באמצע האירוע, ולבסוף אולי אני אצליח להבין רגע לפני שהנה זה מגיע. זה עניין של אימון ובעיקר מודעות ותחקור עצמי.</a:t>
            </a:r>
          </a:p>
          <a:p>
            <a:pPr algn="just">
              <a:lnSpc>
                <a:spcPts val="1000"/>
              </a:lnSpc>
            </a:pPr>
            <a:r>
              <a:rPr lang="he-IL" sz="750" dirty="0" smtClean="0">
                <a:solidFill>
                  <a:srgbClr val="5E4D36"/>
                </a:solidFill>
                <a:latin typeface="Levenim MT" panose="02010502060101010101" pitchFamily="2" charset="-79"/>
                <a:cs typeface="Levenim MT" panose="02010502060101010101" pitchFamily="2" charset="-79"/>
              </a:rPr>
              <a:t>החידוש </a:t>
            </a:r>
            <a:r>
              <a:rPr lang="he-IL" sz="750" dirty="0" err="1" smtClean="0">
                <a:solidFill>
                  <a:srgbClr val="5E4D36"/>
                </a:solidFill>
                <a:latin typeface="Levenim MT" panose="02010502060101010101" pitchFamily="2" charset="-79"/>
                <a:cs typeface="Levenim MT" panose="02010502060101010101" pitchFamily="2" charset="-79"/>
              </a:rPr>
              <a:t>האמיתי</a:t>
            </a:r>
            <a:r>
              <a:rPr lang="he-IL" sz="750" dirty="0" smtClean="0">
                <a:solidFill>
                  <a:srgbClr val="5E4D36"/>
                </a:solidFill>
                <a:latin typeface="Levenim MT" panose="02010502060101010101" pitchFamily="2" charset="-79"/>
                <a:cs typeface="Levenim MT" panose="02010502060101010101" pitchFamily="2" charset="-79"/>
              </a:rPr>
              <a:t> אינו בזה שכדאי לעשות את זה, אלא בכך שאם עושים את זה נכון, זה חייב להצליח.                 </a:t>
            </a:r>
            <a:r>
              <a:rPr lang="he-IL" sz="600" dirty="0" smtClean="0">
                <a:solidFill>
                  <a:srgbClr val="5E4D36"/>
                </a:solidFill>
                <a:latin typeface="Levenim MT" panose="02010502060101010101" pitchFamily="2" charset="-79"/>
                <a:cs typeface="Levenim MT" panose="02010502060101010101" pitchFamily="2" charset="-79"/>
              </a:rPr>
              <a:t>חבורת הכותבים השומר החדש</a:t>
            </a: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חשיבה רציונלית – אפשרית? </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לכולנו יש מטלות חשובות שהיינו מעדיפים להימנע מלבצע אותן. </a:t>
            </a:r>
          </a:p>
          <a:p>
            <a:pPr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במיוחד שמזג </a:t>
            </a:r>
            <a:r>
              <a:rPr lang="he-IL" sz="900" dirty="0" err="1" smtClean="0">
                <a:solidFill>
                  <a:srgbClr val="5E4D36"/>
                </a:solidFill>
                <a:latin typeface="Levenim MT" panose="02010502060101010101" pitchFamily="2" charset="-79"/>
                <a:cs typeface="Levenim MT" panose="02010502060101010101" pitchFamily="2" charset="-79"/>
              </a:rPr>
              <a:t>האויר</a:t>
            </a:r>
            <a:r>
              <a:rPr lang="he-IL" sz="900" dirty="0" smtClean="0">
                <a:solidFill>
                  <a:srgbClr val="5E4D36"/>
                </a:solidFill>
                <a:latin typeface="Levenim MT" panose="02010502060101010101" pitchFamily="2" charset="-79"/>
                <a:cs typeface="Levenim MT" panose="02010502060101010101" pitchFamily="2" charset="-79"/>
              </a:rPr>
              <a:t> בחוץ נעים. כולנו שונאים לנקות את החצר,  להיצמד לתפריט של דיאטה, לחסוך כסף לפנסיה, או במקרה שלי, לעבור טיפול מכאיב ולא נעים. </a:t>
            </a:r>
          </a:p>
          <a:p>
            <a:pPr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מובן שבעולם רציונלי לחלוטין דחיינות לא הייתה בעיה בכלל. </a:t>
            </a:r>
          </a:p>
          <a:p>
            <a:pPr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היינו פשוט מחשבים את הערך של המטרות ארוכות הטווח שלנו, ושווים אותם למידת הסבל הנובע ממטרות קצרות הטווח שלנו, ומבינים מיד שאם נבצע את המטלות כעת, נרוויח הרבה יותר בטווח הארוך מאשר נפסיד או נסבול בטווח הקצר. אילו היינו יכולים לחשוב בצורה הזאת, היינו מצליחים לראות בברור את הדברים שבאמת חשובים לנו.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דן אריאלי בהקדמה לספרו – לא רציונלי אבל לא במקרה</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11" name="תמונה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79894" y="6110830"/>
            <a:ext cx="771268" cy="606493"/>
          </a:xfrm>
          <a:prstGeom prst="rect">
            <a:avLst/>
          </a:prstGeo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למנחה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925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e-IL" sz="900" dirty="0" smtClean="0"/>
              <a:t>הרעיון הכללי של דף לימוד זה הוא לפתוח בפני הלומדים את רעיון העבודה העצמית על המידות, על תכונות האופי שלנו שיכולות לעכב אותנו או לקדם אותנו בחיים בכל תחום. בלימוד זה נעסוק בעיקר בפתיחת האפשרות של העניין. בשני המקורות הראשונים הרעיון הוא בעיקר בכיוון של ההבנה שהחשיבה </a:t>
            </a:r>
            <a:r>
              <a:rPr lang="he-IL" sz="900" dirty="0" err="1" smtClean="0"/>
              <a:t>הרציונלית</a:t>
            </a:r>
            <a:r>
              <a:rPr lang="he-IL" sz="900" dirty="0" smtClean="0"/>
              <a:t> שלנו אינה יכולה להתקיים לבדה ואין בה משום פתרון מלא ליכולת שלנו לנהל חיים. והמקור השלישי כבר מנסה לתת קצה חוט ראשוני של כלי עבודה. ושוב, הדגש הוא לפתוח ולגרום ללומדים להבין שכדאי להשקיע בתחום. </a:t>
            </a:r>
            <a:endParaRPr lang="en-US" sz="900" dirty="0" smtClean="0"/>
          </a:p>
          <a:p>
            <a:pPr marL="0" indent="0">
              <a:buNone/>
            </a:pPr>
            <a:r>
              <a:rPr lang="he-IL" sz="900" dirty="0" smtClean="0"/>
              <a:t>אנו מציעים לפתוח את הלימוד בקריאת הרקע. </a:t>
            </a:r>
            <a:endParaRPr lang="en-US" sz="900" dirty="0" smtClean="0"/>
          </a:p>
          <a:p>
            <a:pPr marL="0" indent="0">
              <a:buNone/>
            </a:pPr>
            <a:r>
              <a:rPr lang="he-IL" sz="900" dirty="0" smtClean="0"/>
              <a:t>לאחר </a:t>
            </a:r>
            <a:r>
              <a:rPr lang="he-IL" sz="900" dirty="0"/>
              <a:t>הקריאה אפשר </a:t>
            </a:r>
            <a:endParaRPr lang="en-US" sz="900" dirty="0"/>
          </a:p>
          <a:p>
            <a:pPr lvl="0"/>
            <a:r>
              <a:rPr lang="he-IL" sz="900" dirty="0"/>
              <a:t>לפתוח בדיון ראשוני בו ישתף כל אחד בדוגמה למקרה מחייו בו הוא הרגיש שחסרים לו כלים כדי לתפקד נכון, לעשות את המעשה הנכון. </a:t>
            </a:r>
            <a:endParaRPr lang="en-US" sz="900" dirty="0"/>
          </a:p>
          <a:p>
            <a:pPr lvl="0"/>
            <a:r>
              <a:rPr lang="he-IL" sz="900" dirty="0"/>
              <a:t>אפשר לקיים דיון ראשוני על העמדה הנפשית של אחריות לעומת העמדה הנפשית של קורבנות, האשמה והסרת אחריות. שימו לב שהדיון יהיה בעיקר בתחום החיים האישיים, ולא בתחום הציבורי כמו למשל אחריות פיקודית. </a:t>
            </a:r>
            <a:endParaRPr lang="en-US" sz="900" dirty="0"/>
          </a:p>
          <a:p>
            <a:pPr lvl="0"/>
            <a:r>
              <a:rPr lang="he-IL" sz="900" dirty="0"/>
              <a:t>אפשר לקיים דיון ראשוני בו המשתתפים ישתפו במקרה בו הם לקחו אחריות על חייהם והצליחו </a:t>
            </a:r>
            <a:r>
              <a:rPr lang="he-IL" sz="900" dirty="0" smtClean="0"/>
              <a:t>לחולל </a:t>
            </a:r>
            <a:r>
              <a:rPr lang="he-IL" sz="900" dirty="0"/>
              <a:t>תהליך משמעותי. </a:t>
            </a:r>
            <a:endParaRPr lang="en-US" sz="900" dirty="0"/>
          </a:p>
          <a:p>
            <a:pPr marL="0" indent="0">
              <a:buNone/>
            </a:pPr>
            <a:r>
              <a:rPr lang="he-IL" sz="900" dirty="0"/>
              <a:t>כאן המקום לתווך את הכותרת לנושא הנידון. הרעיון הוא שכל עבודה עצמית, כל תהליך של מודעות נפתח בסוג של תחקור עצמי, בהפניית המבט פנימה על עצמי. כך באדם היחיד, וכך בכל קבוצת אנשים גדולה וקטנה, ארגון מניטורי או ארגון גדול. תחקור עצמי זהו השלב הראשוני של כל תהליך מודות התקדמות וצמיחה. </a:t>
            </a:r>
            <a:endParaRPr lang="en-US" sz="900" dirty="0"/>
          </a:p>
          <a:p>
            <a:pPr marL="0" lvl="0" indent="0">
              <a:buNone/>
            </a:pPr>
            <a:r>
              <a:rPr lang="he-IL" sz="900" u="sng" dirty="0"/>
              <a:t>השכל והמידות</a:t>
            </a:r>
            <a:endParaRPr lang="en-US" sz="900" dirty="0"/>
          </a:p>
          <a:p>
            <a:pPr marL="0" indent="0">
              <a:buNone/>
            </a:pPr>
            <a:r>
              <a:rPr lang="he-IL" sz="900" u="sng" dirty="0">
                <a:hlinkClick r:id="rId2"/>
              </a:rPr>
              <a:t>הרב </a:t>
            </a:r>
            <a:r>
              <a:rPr lang="he-IL" sz="900" u="sng" dirty="0" err="1">
                <a:hlinkClick r:id="rId2"/>
              </a:rPr>
              <a:t>דסלר</a:t>
            </a:r>
            <a:r>
              <a:rPr lang="he-IL" sz="900" dirty="0"/>
              <a:t> חי במחצית הראשונה של המאה העשרים. הוא היה חלק מתנועת המוסר שנתנה דגש רב על עבודה עצמית של התלמיד על תכונותיו ומידותיו. ספרו בן ארבעת הכרכים 'מכתב מאליהו' הוא אחד מספרי המוסר המעמיקים והמעניינים בזרם של תנועת המוסר. בקטע שמובא בדף יש דוגמה לרלוונטיות של כתביו לכל אדם השואף למודעות.</a:t>
            </a:r>
            <a:endParaRPr lang="en-US" sz="900" dirty="0"/>
          </a:p>
          <a:p>
            <a:pPr marL="0" indent="0">
              <a:buNone/>
            </a:pPr>
            <a:r>
              <a:rPr lang="he-IL" sz="900" dirty="0"/>
              <a:t>אפשר לפתוח בדיון האם השכל והרציונל יכולים להיות הכלי המרכזי והבלעדי לקבלת החלטות? מה היתרונות ומה החסרונות של השכל, הרציונל?</a:t>
            </a:r>
            <a:endParaRPr lang="en-US" sz="900" dirty="0"/>
          </a:p>
          <a:p>
            <a:pPr marL="0" indent="0">
              <a:buNone/>
            </a:pPr>
            <a:r>
              <a:rPr lang="he-IL" sz="900" dirty="0"/>
              <a:t>כאן המקום לקרוא את הקטע, ולאחר הקריאה להזמין את המשתתפים להבין את הרעיון והטענה של הרב </a:t>
            </a:r>
            <a:r>
              <a:rPr lang="he-IL" sz="900" dirty="0" err="1"/>
              <a:t>דסלר</a:t>
            </a:r>
            <a:r>
              <a:rPr lang="he-IL" sz="900" dirty="0"/>
              <a:t>.</a:t>
            </a:r>
            <a:endParaRPr lang="en-US" sz="900" dirty="0"/>
          </a:p>
          <a:p>
            <a:pPr marL="0" indent="0">
              <a:buNone/>
            </a:pPr>
            <a:r>
              <a:rPr lang="he-IL" sz="900" dirty="0"/>
              <a:t>קריאה אפשרית:</a:t>
            </a:r>
            <a:endParaRPr lang="en-US" sz="900" dirty="0"/>
          </a:p>
          <a:p>
            <a:pPr marL="0" indent="0">
              <a:buNone/>
            </a:pPr>
            <a:r>
              <a:rPr lang="he-IL" sz="900" dirty="0"/>
              <a:t>הרב </a:t>
            </a:r>
            <a:r>
              <a:rPr lang="he-IL" sz="900" dirty="0" err="1"/>
              <a:t>דסלר</a:t>
            </a:r>
            <a:r>
              <a:rPr lang="he-IL" sz="900" dirty="0"/>
              <a:t> טוען שהשכל והרציונל הם כלים מוגבלים ביכולת שלהם להוביל אותנו בדרך הרצויה. לטענתו שאנחנו דנים בשכל במשהו מי שהביא לשכל את העניין הוא הרצון. ממילא השכל כבר משוחד ע"י הרצון. אפשר להביא דוגמאות לעניין. הרב </a:t>
            </a:r>
            <a:r>
              <a:rPr lang="he-IL" sz="900" dirty="0" err="1"/>
              <a:t>דסלר</a:t>
            </a:r>
            <a:r>
              <a:rPr lang="he-IL" sz="900" dirty="0"/>
              <a:t> מביא דוגמה של בולים. רק מי שמתעניין בבולים יחשוב עליהם. בחיים כשאני רוצה לקבל החלטה אני כבר משוחד ע"י הרצונות שלי. כך שהשכל פעמים רבות משמש כפרקליט שמצדיק את מה שכבר רציתי. בפסיכולוגיה זה חופף למושג </a:t>
            </a:r>
            <a:r>
              <a:rPr lang="he-IL" sz="900" u="sng" dirty="0">
                <a:hlinkClick r:id="rId3"/>
              </a:rPr>
              <a:t>דיסוננס קוגניטיבי.</a:t>
            </a:r>
            <a:r>
              <a:rPr lang="he-IL" sz="900" dirty="0"/>
              <a:t> דוגמה ידועה לדיסוננס קוגניטיבי היא מעשנים שמצדיקים את העישון שלהם בתירוצים שונים בזמן שהם מבינים היטב שעישון מזיק לבריאות. יוצא אם כן שבאופן עקבי ע"פ הרב </a:t>
            </a:r>
            <a:r>
              <a:rPr lang="he-IL" sz="900" dirty="0" err="1"/>
              <a:t>דסלר</a:t>
            </a:r>
            <a:r>
              <a:rPr lang="he-IL" sz="900" dirty="0"/>
              <a:t>, אנחנו חושבים בצורה משוחדת, ואין לנו אפשרות </a:t>
            </a:r>
            <a:r>
              <a:rPr lang="he-IL" sz="900" dirty="0" err="1"/>
              <a:t>לשמוך</a:t>
            </a:r>
            <a:r>
              <a:rPr lang="he-IL" sz="900" dirty="0"/>
              <a:t> על השכל שלנו. זוהי עמדה מאוד מייאשת.</a:t>
            </a:r>
            <a:endParaRPr lang="en-US" sz="900" dirty="0"/>
          </a:p>
          <a:p>
            <a:pPr marL="0" indent="0">
              <a:buNone/>
            </a:pPr>
            <a:r>
              <a:rPr lang="he-IL" sz="900" dirty="0" smtClean="0"/>
              <a:t>הרב </a:t>
            </a:r>
            <a:r>
              <a:rPr lang="he-IL" sz="900" dirty="0" err="1" smtClean="0"/>
              <a:t>דסלר</a:t>
            </a:r>
            <a:r>
              <a:rPr lang="he-IL" sz="900" dirty="0" smtClean="0"/>
              <a:t> מציע כיוון התמודדות. לדעתו רק עבודה על האישיות הפנימית יכולה לשפר לנו את היכולת לקבל החלטות רציונליות. שכן ככל שהרצונות שלנו יהיו נקיי משיקולים צדדים, כך פחות מאלו ישפיעו על השכל לברור את העמדה הנכונה. אם נדע לשים את האגו בצד, נוכל פעמים רבות לקבל החלטות טובות יותר מאשר כאלו בהם האגו יוצר אצלנו רצונות שמשפיעות על השכל. </a:t>
            </a:r>
            <a:endParaRPr lang="en-US" sz="900" dirty="0" smtClean="0"/>
          </a:p>
          <a:p>
            <a:pPr marL="0" indent="0">
              <a:buNone/>
            </a:pPr>
            <a:r>
              <a:rPr lang="he-IL" sz="900" dirty="0"/>
              <a:t> </a:t>
            </a:r>
            <a:r>
              <a:rPr lang="he-IL" sz="900" u="sng" dirty="0" smtClean="0"/>
              <a:t>ב. חשיבה רציונלית – אפשרית? </a:t>
            </a:r>
            <a:endParaRPr lang="en-US" sz="900" dirty="0" smtClean="0"/>
          </a:p>
          <a:p>
            <a:pPr marL="0" indent="0">
              <a:buNone/>
            </a:pPr>
            <a:r>
              <a:rPr lang="he-IL" sz="900" u="sng" dirty="0" smtClean="0">
                <a:hlinkClick r:id="rId4"/>
              </a:rPr>
              <a:t>דן </a:t>
            </a:r>
            <a:r>
              <a:rPr lang="he-IL" sz="900" u="sng" dirty="0">
                <a:hlinkClick r:id="rId4"/>
              </a:rPr>
              <a:t>אריאלי דן אריאלי</a:t>
            </a:r>
            <a:r>
              <a:rPr lang="he-IL" sz="900" dirty="0"/>
              <a:t> (נולד ב-29 באפריל 1967) הוא פרופסור לכלכלה התנהגותית. אריאלי מלמד באוניברסיטת דיוק ומכהן כראש קבוצת מחקר ב"מעבדת המדיה" של </a:t>
            </a:r>
            <a:r>
              <a:rPr lang="en-US" sz="900" dirty="0"/>
              <a:t>MIT</a:t>
            </a:r>
            <a:r>
              <a:rPr lang="he-IL" sz="900" dirty="0"/>
              <a:t>. חיבר כארבעה רבי-מכר שנכנסו לרשימת הניו יורק טיימס ותורגמו לעשרות שפות.</a:t>
            </a:r>
            <a:endParaRPr lang="en-US" sz="900" dirty="0"/>
          </a:p>
          <a:p>
            <a:pPr marL="0" indent="0">
              <a:buNone/>
            </a:pPr>
            <a:r>
              <a:rPr lang="he-IL" sz="900" dirty="0"/>
              <a:t>דן אריאלי מוסיף ממד נוסף לדיון.</a:t>
            </a:r>
            <a:endParaRPr lang="en-US" sz="900" dirty="0"/>
          </a:p>
          <a:p>
            <a:pPr marL="0" indent="0">
              <a:buNone/>
            </a:pPr>
            <a:r>
              <a:rPr lang="he-IL" sz="900" dirty="0"/>
              <a:t>קראו את הקטע מההקדמה של אריאלי לספרו 'לא רציונאלי </a:t>
            </a:r>
            <a:r>
              <a:rPr lang="he-IL" sz="900" dirty="0" smtClean="0"/>
              <a:t>ולא </a:t>
            </a:r>
            <a:r>
              <a:rPr lang="he-IL" sz="900" dirty="0"/>
              <a:t>במקרה' ונסו לבקש מהלומדים המשתתפים להבין מה מוסיף דן אריאלי למה שטען הרב </a:t>
            </a:r>
            <a:r>
              <a:rPr lang="he-IL" sz="900" dirty="0" err="1"/>
              <a:t>דסלר</a:t>
            </a:r>
            <a:r>
              <a:rPr lang="he-IL" sz="900" dirty="0"/>
              <a:t>?</a:t>
            </a:r>
            <a:endParaRPr lang="en-US" sz="900" dirty="0"/>
          </a:p>
          <a:p>
            <a:pPr marL="0" indent="0">
              <a:buNone/>
            </a:pPr>
            <a:r>
              <a:rPr lang="he-IL" sz="900" dirty="0"/>
              <a:t>לאחר קריאת הקטע אפשר להראות </a:t>
            </a:r>
            <a:r>
              <a:rPr lang="he-IL" sz="900" dirty="0" err="1"/>
              <a:t>ביוטיוב</a:t>
            </a:r>
            <a:r>
              <a:rPr lang="he-IL" sz="900" dirty="0"/>
              <a:t> את </a:t>
            </a:r>
            <a:r>
              <a:rPr lang="he-IL" sz="900" u="sng" dirty="0">
                <a:hlinkClick r:id="rId5"/>
              </a:rPr>
              <a:t>ניסוי המרשמלו</a:t>
            </a:r>
            <a:r>
              <a:rPr lang="he-IL" sz="900" dirty="0"/>
              <a:t> ולדבר על הדומה והשונה </a:t>
            </a:r>
            <a:r>
              <a:rPr lang="he-IL" sz="900" dirty="0" smtClean="0"/>
              <a:t>בין </a:t>
            </a:r>
            <a:r>
              <a:rPr lang="he-IL" sz="900" dirty="0"/>
              <a:t>ניסוי המרשמלו לבין טענותיו של אריאלי.</a:t>
            </a:r>
            <a:endParaRPr lang="en-US" sz="900" dirty="0"/>
          </a:p>
          <a:p>
            <a:pPr marL="0" indent="0">
              <a:buNone/>
            </a:pPr>
            <a:r>
              <a:rPr lang="he-IL" sz="900" dirty="0"/>
              <a:t>קריאה </a:t>
            </a:r>
            <a:r>
              <a:rPr lang="he-IL" sz="900" dirty="0" smtClean="0"/>
              <a:t>אפשרית של הקטע:</a:t>
            </a:r>
            <a:endParaRPr lang="en-US" sz="900" dirty="0"/>
          </a:p>
          <a:p>
            <a:pPr marL="0" indent="0">
              <a:buNone/>
            </a:pPr>
            <a:r>
              <a:rPr lang="he-IL" sz="900" dirty="0"/>
              <a:t>אריאלי טוען </a:t>
            </a:r>
            <a:r>
              <a:rPr lang="he-IL" sz="900" dirty="0" smtClean="0"/>
              <a:t>שההנחה  שהאדם הוא יצור </a:t>
            </a:r>
            <a:r>
              <a:rPr lang="he-IL" sz="900" dirty="0" err="1" smtClean="0"/>
              <a:t>רציונלי</a:t>
            </a:r>
            <a:r>
              <a:rPr lang="he-IL" sz="900" dirty="0" smtClean="0"/>
              <a:t> אינה נכונה. בהנחה שאנחנו </a:t>
            </a:r>
            <a:r>
              <a:rPr lang="he-IL" sz="900" b="1" dirty="0"/>
              <a:t>חושבים</a:t>
            </a:r>
            <a:r>
              <a:rPr lang="he-IL" sz="900" dirty="0"/>
              <a:t> רציונלית, ויכולים לדעת מה טוב לנו ומה פחות לנו, גם אז יש לנו בעיה לתרגם את המחשבה למעשה. שכן תמיד או לרוב תהיה לנו התנגשות בין המטרות או הרצונות של </a:t>
            </a:r>
            <a:r>
              <a:rPr lang="he-IL" sz="900" dirty="0" smtClean="0"/>
              <a:t>הטווח </a:t>
            </a:r>
            <a:r>
              <a:rPr lang="he-IL" sz="900" dirty="0"/>
              <a:t>הארוך לעומת המטרות והרצונות של </a:t>
            </a:r>
            <a:r>
              <a:rPr lang="he-IL" sz="900" dirty="0" smtClean="0"/>
              <a:t>הטווח </a:t>
            </a:r>
            <a:r>
              <a:rPr lang="he-IL" sz="900" dirty="0"/>
              <a:t>הקצר. לרובינו רוב הזמן </a:t>
            </a:r>
            <a:r>
              <a:rPr lang="he-IL" sz="900" dirty="0" smtClean="0"/>
              <a:t>הטווח </a:t>
            </a:r>
            <a:r>
              <a:rPr lang="he-IL" sz="900" dirty="0"/>
              <a:t>הקצר יכריע את ההחלטה. למרות </a:t>
            </a:r>
            <a:r>
              <a:rPr lang="he-IL" sz="900" dirty="0" err="1"/>
              <a:t>שרציונלית</a:t>
            </a:r>
            <a:r>
              <a:rPr lang="he-IL" sz="900" dirty="0"/>
              <a:t> </a:t>
            </a:r>
            <a:r>
              <a:rPr lang="he-IL" sz="900" dirty="0" smtClean="0"/>
              <a:t>לטווח </a:t>
            </a:r>
            <a:r>
              <a:rPr lang="he-IL" sz="900" dirty="0"/>
              <a:t>הארוך ישנה תועלת גדולה יותר.</a:t>
            </a:r>
            <a:endParaRPr lang="en-US" sz="900" dirty="0"/>
          </a:p>
          <a:p>
            <a:pPr marL="0" indent="0">
              <a:buNone/>
            </a:pPr>
            <a:r>
              <a:rPr lang="he-IL" sz="900" dirty="0"/>
              <a:t>במילים אחרות שוב ישנה כאן טענה של חוקר התנהגות שאומרת שהשכל לא יכול לעמוד לבד במערכה על קבלת החלטות נכונות. וגם כאן המשמעות היא הצורך בעבודה על המידות והתכונות שלנו. אם זה דחיית סיפוקים ואם כל מידה רעה שגורמת נו לעוות ולבלבל בין מטרות רחוקות למטרות קרובות.  </a:t>
            </a:r>
            <a:endParaRPr lang="en-US" sz="900" dirty="0"/>
          </a:p>
          <a:p>
            <a:pPr marL="0" indent="0">
              <a:buNone/>
            </a:pPr>
            <a:r>
              <a:rPr lang="he-IL" sz="900" u="sng" dirty="0"/>
              <a:t>ג. מודעות ותחקור עצמי</a:t>
            </a:r>
            <a:endParaRPr lang="en-US" sz="900" dirty="0"/>
          </a:p>
          <a:p>
            <a:pPr marL="0" indent="0">
              <a:buNone/>
            </a:pPr>
            <a:r>
              <a:rPr lang="he-IL" sz="900" dirty="0"/>
              <a:t>אפשר לפתוח דיון בשאלה – אז מה עושים עם התובנה של שני הקטעים הקודמים?</a:t>
            </a:r>
            <a:endParaRPr lang="en-US" sz="900" dirty="0"/>
          </a:p>
          <a:p>
            <a:pPr marL="0" indent="0">
              <a:buNone/>
            </a:pPr>
            <a:r>
              <a:rPr lang="he-IL" sz="900" dirty="0"/>
              <a:t>לאחר הדיון אפשר לקרוא את הקטע ל חבורת הכותבים ולנסות להבין את הטענות שבו.</a:t>
            </a:r>
            <a:endParaRPr lang="en-US" sz="900" dirty="0"/>
          </a:p>
          <a:p>
            <a:pPr marL="0" indent="0">
              <a:buNone/>
            </a:pPr>
            <a:r>
              <a:rPr lang="he-IL" sz="900" dirty="0"/>
              <a:t>קריאה אפשרית:</a:t>
            </a:r>
            <a:endParaRPr lang="en-US" sz="900" dirty="0"/>
          </a:p>
          <a:p>
            <a:pPr marL="0" indent="0">
              <a:buNone/>
            </a:pPr>
            <a:r>
              <a:rPr lang="he-IL" sz="900" dirty="0"/>
              <a:t>ראשית כדי להתמודד עם הבעיה שהעלינו בשני הקטעים הקודמים המפתח הוא במודעות. ביכולת של האדם לעמוד מול עצמו </a:t>
            </a:r>
            <a:r>
              <a:rPr lang="he-IL" sz="900" dirty="0" smtClean="0"/>
              <a:t>ולהודות </a:t>
            </a:r>
            <a:r>
              <a:rPr lang="he-IL" sz="900" dirty="0"/>
              <a:t>בקשיים שלו, בחולשות שלו, כמו גם </a:t>
            </a:r>
            <a:r>
              <a:rPr lang="he-IL" sz="900" dirty="0" err="1"/>
              <a:t>בחוזקות</a:t>
            </a:r>
            <a:r>
              <a:rPr lang="he-IL" sz="900" dirty="0"/>
              <a:t> או הצלחות. </a:t>
            </a:r>
            <a:endParaRPr lang="en-US" sz="900" dirty="0"/>
          </a:p>
          <a:p>
            <a:pPr marL="0" indent="0">
              <a:buNone/>
            </a:pPr>
            <a:r>
              <a:rPr lang="he-IL" sz="900" dirty="0"/>
              <a:t>במילים </a:t>
            </a:r>
            <a:r>
              <a:rPr lang="he-IL" sz="900" dirty="0" smtClean="0"/>
              <a:t>אחרות </a:t>
            </a:r>
            <a:r>
              <a:rPr lang="he-IL" sz="900" dirty="0"/>
              <a:t>זוהי תרבות של תחקור עצמי – לשאוף כל הזמן להצליח לראות את עצמינו מבחוץ, ולהבין במה אנחנו חזקים ובמה חלשים.</a:t>
            </a:r>
            <a:endParaRPr lang="en-US" sz="900" dirty="0"/>
          </a:p>
          <a:p>
            <a:pPr marL="0" indent="0">
              <a:buNone/>
            </a:pPr>
            <a:r>
              <a:rPr lang="he-IL" sz="900" dirty="0"/>
              <a:t>השלב הבא כבר נותן כלים להתמודדות עם חולשות. </a:t>
            </a:r>
            <a:endParaRPr lang="en-US" sz="900" dirty="0"/>
          </a:p>
          <a:p>
            <a:pPr marL="0" indent="0">
              <a:buNone/>
            </a:pPr>
            <a:r>
              <a:rPr lang="he-IL" sz="900" dirty="0"/>
              <a:t>הכלי הראשון הוא בעצם מפעל חיים שלם. ראשית להבין שיש לנו מקום שנקרא מוח עתיק. בו הנחנו מגיבים בצורה לא רציונלית, בו אנחנו מופעלים משלבי ההתפתחות הכי מוקדמים שלנו. מקום שתפקידו לשמור עלינו לשרוד בסביבה עוינת. ולכן הוא מפעיל אותנו פעמים רבות ללא קשר למורכבות הסיטואציה. תגובות שבאות ממקום עמוק של הישרדות ויוצרות אצלנו כעסים או </a:t>
            </a:r>
            <a:r>
              <a:rPr lang="he-IL" sz="900" dirty="0" err="1"/>
              <a:t>השתבללויות</a:t>
            </a:r>
            <a:r>
              <a:rPr lang="he-IL" sz="900" dirty="0"/>
              <a:t> או כל תגובה כפויה אחרת שמונעת מאתנו להגיב עניינית לסיטואציה. לכל אחד יש כאלה שטחים. והשלב הראשון לדעת לזהות אותם, ולהתבונן בהם. אח"כ גם לעשות עבודת בירור עמוקה של הבנה על מה זה יושב. ומשם לעבודה של התמודדות עם החוויה שיצרה את התנועה ההישרדותית. </a:t>
            </a:r>
            <a:endParaRPr lang="en-US" sz="900" dirty="0"/>
          </a:p>
          <a:p>
            <a:pPr marL="0" indent="0">
              <a:buNone/>
            </a:pPr>
            <a:r>
              <a:rPr lang="he-IL" sz="900" dirty="0"/>
              <a:t>זוהי הדרך העמוקה והארוכה ובד"כ היא דורשת עזרה מבחוץ בסדנאות או אצל מתרגל או אפילו בזוגיות.</a:t>
            </a:r>
            <a:endParaRPr lang="en-US" sz="900" dirty="0"/>
          </a:p>
          <a:p>
            <a:pPr marL="0" indent="0">
              <a:buNone/>
            </a:pPr>
            <a:r>
              <a:rPr lang="he-IL" sz="900" dirty="0"/>
              <a:t>אבל אפשר לעשות משהו גם לפני ובמקביל. זהו כלי זמין לכל אדם בריא בנפשו שמתמודד עם אותו מוח עתיק שיש לכולנו. הכלי הזה הוא </a:t>
            </a:r>
            <a:r>
              <a:rPr lang="he-IL" sz="900" dirty="0" smtClean="0"/>
              <a:t>היכולת </a:t>
            </a:r>
            <a:r>
              <a:rPr lang="he-IL" sz="900" dirty="0"/>
              <a:t>להסתכל על עצמינו מבחוץ </a:t>
            </a:r>
            <a:r>
              <a:rPr lang="he-IL" sz="900" dirty="0" smtClean="0"/>
              <a:t>(בהתחלה </a:t>
            </a:r>
            <a:r>
              <a:rPr lang="he-IL" sz="900" dirty="0"/>
              <a:t>לאחר </a:t>
            </a:r>
            <a:r>
              <a:rPr lang="he-IL" sz="900" dirty="0" smtClean="0"/>
              <a:t>מעשה) </a:t>
            </a:r>
            <a:r>
              <a:rPr lang="he-IL" sz="900" dirty="0"/>
              <a:t>להבין שכאן הופעלנו ע"י משהו שלא אנחנו בחרנו בו. אח"כ </a:t>
            </a:r>
            <a:r>
              <a:rPr lang="he-IL" sz="900" dirty="0" smtClean="0"/>
              <a:t>להסתכל על עצמינו תוך </a:t>
            </a:r>
            <a:r>
              <a:rPr lang="he-IL" sz="900" dirty="0"/>
              <a:t>כדי המעשה. ולבסוף לדעת לראות את הדבר מגיע רגע לפני שהוא משתלט עלינו. ככל שנדע לראות את הדברים הללו מוקדם יותר יהיה בידינו להתמודד עם המוח העתיק ולהבין שלמרות שהוא מוביל אותנו לשרידות, הוא פעמים רבות מזיק לנו. ככל שנתרגל את נקודת המבט הזו היכולות שלנו יתגברו.  </a:t>
            </a:r>
            <a:endParaRPr lang="en-US" sz="900" dirty="0"/>
          </a:p>
          <a:p>
            <a:pPr marL="0" indent="0">
              <a:buNone/>
            </a:pPr>
            <a:endParaRPr lang="en-US" sz="900"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5525</TotalTime>
  <Words>1471</Words>
  <Application>Microsoft Office PowerPoint</Application>
  <PresentationFormat>A4 Paper (210x297 mm)</PresentationFormat>
  <Paragraphs>83</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אחי, אתה רציני? תעשה תחקור עצמי!</vt:lpstr>
      <vt:lpstr>הנחיות למנחה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84</cp:revision>
  <cp:lastPrinted>2016-01-02T09:56:53Z</cp:lastPrinted>
  <dcterms:created xsi:type="dcterms:W3CDTF">2016-01-01T12:13:36Z</dcterms:created>
  <dcterms:modified xsi:type="dcterms:W3CDTF">2016-04-03T06:09:48Z</dcterms:modified>
</cp:coreProperties>
</file>