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962" autoAdjust="0"/>
    <p:restoredTop sz="94669" autoAdjust="0"/>
  </p:normalViewPr>
  <p:slideViewPr>
    <p:cSldViewPr snapToGrid="0">
      <p:cViewPr>
        <p:scale>
          <a:sx n="95" d="100"/>
          <a:sy n="95" d="100"/>
        </p:scale>
        <p:origin x="-294" y="576"/>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a:t>רקמה אנושית אחת חיה </a:t>
            </a:r>
            <a:br>
              <a:rPr lang="he-IL" dirty="0"/>
            </a:br>
            <a:endParaRPr lang="he-IL" dirty="0"/>
          </a:p>
        </p:txBody>
      </p:sp>
      <p:sp>
        <p:nvSpPr>
          <p:cNvPr id="12" name="מלבן 11"/>
          <p:cNvSpPr/>
          <p:nvPr/>
        </p:nvSpPr>
        <p:spPr>
          <a:xfrm>
            <a:off x="6682740" y="876300"/>
            <a:ext cx="2796540" cy="2208544"/>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ct val="150000"/>
              </a:lnSpc>
            </a:pPr>
            <a:r>
              <a:rPr lang="he-IL" sz="1000" dirty="0">
                <a:solidFill>
                  <a:schemeClr val="bg1"/>
                </a:solidFill>
                <a:latin typeface="Levenim MT" panose="02010502060101010101" pitchFamily="2" charset="-79"/>
                <a:cs typeface="Levenim MT" panose="02010502060101010101" pitchFamily="2" charset="-79"/>
              </a:rPr>
              <a:t>האם אתה או את פירור בודד שעף ברוח החיים?</a:t>
            </a:r>
          </a:p>
          <a:p>
            <a:pPr algn="just">
              <a:lnSpc>
                <a:spcPct val="150000"/>
              </a:lnSpc>
            </a:pPr>
            <a:r>
              <a:rPr lang="he-IL" sz="1000" dirty="0">
                <a:solidFill>
                  <a:schemeClr val="bg1"/>
                </a:solidFill>
                <a:latin typeface="Levenim MT" panose="02010502060101010101" pitchFamily="2" charset="-79"/>
                <a:cs typeface="Levenim MT" panose="02010502060101010101" pitchFamily="2" charset="-79"/>
              </a:rPr>
              <a:t>ומה זה אומר בעצם להיות חלק </a:t>
            </a:r>
            <a:r>
              <a:rPr lang="he-IL" sz="1000" dirty="0" err="1">
                <a:solidFill>
                  <a:schemeClr val="bg1"/>
                </a:solidFill>
                <a:latin typeface="Levenim MT" panose="02010502060101010101" pitchFamily="2" charset="-79"/>
                <a:cs typeface="Levenim MT" panose="02010502060101010101" pitchFamily="2" charset="-79"/>
              </a:rPr>
              <a:t>אמיתי</a:t>
            </a:r>
            <a:r>
              <a:rPr lang="he-IL" sz="1000" dirty="0">
                <a:solidFill>
                  <a:schemeClr val="bg1"/>
                </a:solidFill>
                <a:latin typeface="Levenim MT" panose="02010502060101010101" pitchFamily="2" charset="-79"/>
                <a:cs typeface="Levenim MT" panose="02010502060101010101" pitchFamily="2" charset="-79"/>
              </a:rPr>
              <a:t> ממשהו?</a:t>
            </a:r>
          </a:p>
          <a:p>
            <a:pPr algn="just">
              <a:lnSpc>
                <a:spcPct val="150000"/>
              </a:lnSpc>
            </a:pPr>
            <a:r>
              <a:rPr lang="he-IL" sz="1000" dirty="0">
                <a:solidFill>
                  <a:schemeClr val="bg1"/>
                </a:solidFill>
                <a:latin typeface="Levenim MT" panose="02010502060101010101" pitchFamily="2" charset="-79"/>
                <a:cs typeface="Levenim MT" panose="02010502060101010101" pitchFamily="2" charset="-79"/>
              </a:rPr>
              <a:t>גם הגוף הפיזי שלנו מורכב מהמונים של חלקים וחלקיקים, שעומדים כל אחד לעצמו, אבל כשאחד מהם מתנתק פתאום זה יכול להיות כואב, ולפעמים מסוכן</a:t>
            </a:r>
            <a:r>
              <a:rPr lang="he-IL" sz="1000" dirty="0" smtClean="0">
                <a:solidFill>
                  <a:schemeClr val="bg1"/>
                </a:solidFill>
                <a:latin typeface="Levenim MT" panose="02010502060101010101" pitchFamily="2" charset="-79"/>
                <a:cs typeface="Levenim MT" panose="02010502060101010101" pitchFamily="2" charset="-79"/>
              </a:rPr>
              <a:t>..</a:t>
            </a:r>
            <a:endParaRPr lang="he-IL" sz="1000" dirty="0">
              <a:solidFill>
                <a:schemeClr val="bg1"/>
              </a:solidFill>
              <a:latin typeface="Levenim MT" panose="02010502060101010101" pitchFamily="2" charset="-79"/>
              <a:cs typeface="Levenim MT" panose="02010502060101010101" pitchFamily="2" charset="-79"/>
            </a:endParaRPr>
          </a:p>
          <a:p>
            <a:pPr algn="just">
              <a:lnSpc>
                <a:spcPct val="150000"/>
              </a:lnSpc>
            </a:pPr>
            <a:r>
              <a:rPr lang="he-IL" sz="1000" dirty="0">
                <a:solidFill>
                  <a:schemeClr val="bg1"/>
                </a:solidFill>
                <a:latin typeface="Levenim MT" panose="02010502060101010101" pitchFamily="2" charset="-79"/>
                <a:cs typeface="Levenim MT" panose="02010502060101010101" pitchFamily="2" charset="-79"/>
              </a:rPr>
              <a:t>בלימוד זה נעמיק בקשר בין אדם ואומה, בקשר החי בין אנשים, ובין עם לא-</a:t>
            </a:r>
            <a:r>
              <a:rPr lang="he-IL" sz="1000" dirty="0" err="1">
                <a:solidFill>
                  <a:schemeClr val="bg1"/>
                </a:solidFill>
                <a:latin typeface="Levenim MT" panose="02010502060101010101" pitchFamily="2" charset="-79"/>
                <a:cs typeface="Levenim MT" panose="02010502060101010101" pitchFamily="2" charset="-79"/>
              </a:rPr>
              <a:t>לוהיו</a:t>
            </a:r>
            <a:r>
              <a:rPr lang="he-IL" sz="1000" dirty="0">
                <a:solidFill>
                  <a:schemeClr val="bg1"/>
                </a:solidFill>
                <a:latin typeface="Levenim MT" panose="02010502060101010101" pitchFamily="2" charset="-79"/>
                <a:cs typeface="Levenim MT" panose="02010502060101010101" pitchFamily="2" charset="-79"/>
              </a:rPr>
              <a:t> </a:t>
            </a:r>
          </a:p>
        </p:txBody>
      </p:sp>
      <p:sp>
        <p:nvSpPr>
          <p:cNvPr id="13" name="מלבן 12"/>
          <p:cNvSpPr/>
          <p:nvPr/>
        </p:nvSpPr>
        <p:spPr>
          <a:xfrm>
            <a:off x="6682740" y="3356149"/>
            <a:ext cx="2796540" cy="2542233"/>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שאלות לעיון והעמקה: </a:t>
            </a:r>
          </a:p>
          <a:p>
            <a:pPr>
              <a:lnSpc>
                <a:spcPct val="150000"/>
              </a:lnSpc>
            </a:pPr>
            <a:r>
              <a:rPr lang="he-IL" sz="700" b="1" dirty="0" smtClean="0">
                <a:solidFill>
                  <a:srgbClr val="5E4D36"/>
                </a:solidFill>
                <a:latin typeface="Levenim MT" panose="02010502060101010101" pitchFamily="2" charset="-79"/>
                <a:cs typeface="Levenim MT" panose="02010502060101010101" pitchFamily="2" charset="-79"/>
              </a:rPr>
              <a:t>א. </a:t>
            </a:r>
            <a:r>
              <a:rPr lang="he-IL" sz="700" b="1" dirty="0">
                <a:solidFill>
                  <a:srgbClr val="5E4D36"/>
                </a:solidFill>
                <a:latin typeface="Levenim MT" panose="02010502060101010101" pitchFamily="2" charset="-79"/>
                <a:cs typeface="Levenim MT" panose="02010502060101010101" pitchFamily="2" charset="-79"/>
              </a:rPr>
              <a:t>הגוף, התא היחיד והאומה</a:t>
            </a:r>
          </a:p>
          <a:p>
            <a:pPr marL="17145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אתם מרגישים שאומה יצרה אתכם? כיצד אדם שנולד לאומה או חברה נוצר על ידה? </a:t>
            </a:r>
          </a:p>
          <a:p>
            <a:pPr marL="17145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בתפיסה הפוסטמודרנית העכשווית סבורים רבים שאדם יוצר שפה, והשפה יוצרת את צורת המחשבה של חברה. האם לדעתכם תפיסה זו סותרת את דבריו של גורדון?</a:t>
            </a:r>
          </a:p>
          <a:p>
            <a:pPr>
              <a:lnSpc>
                <a:spcPct val="150000"/>
              </a:lnSpc>
            </a:pPr>
            <a:r>
              <a:rPr lang="he-IL" sz="700" b="1" dirty="0" smtClean="0">
                <a:solidFill>
                  <a:srgbClr val="5E4D36"/>
                </a:solidFill>
                <a:latin typeface="Levenim MT" panose="02010502060101010101" pitchFamily="2" charset="-79"/>
                <a:cs typeface="Levenim MT" panose="02010502060101010101" pitchFamily="2" charset="-79"/>
              </a:rPr>
              <a:t>ב.  רקמה אנושית אחת חיה. </a:t>
            </a:r>
          </a:p>
          <a:p>
            <a:pPr marL="17145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 כיצד </a:t>
            </a:r>
            <a:r>
              <a:rPr lang="he-IL" sz="700" dirty="0" err="1" smtClean="0">
                <a:solidFill>
                  <a:srgbClr val="5E4D36"/>
                </a:solidFill>
                <a:latin typeface="Levenim MT" panose="02010502060101010101" pitchFamily="2" charset="-79"/>
                <a:cs typeface="Levenim MT" panose="02010502060101010101" pitchFamily="2" charset="-79"/>
              </a:rPr>
              <a:t>כש"אחד</a:t>
            </a:r>
            <a:r>
              <a:rPr lang="he-IL" sz="700" dirty="0" smtClean="0">
                <a:solidFill>
                  <a:srgbClr val="5E4D36"/>
                </a:solidFill>
                <a:latin typeface="Levenim MT" panose="02010502060101010101" pitchFamily="2" charset="-79"/>
                <a:cs typeface="Levenim MT" panose="02010502060101010101" pitchFamily="2" charset="-79"/>
              </a:rPr>
              <a:t> </a:t>
            </a:r>
            <a:r>
              <a:rPr lang="he-IL" sz="700" dirty="0" err="1" smtClean="0">
                <a:solidFill>
                  <a:srgbClr val="5E4D36"/>
                </a:solidFill>
                <a:latin typeface="Levenim MT" panose="02010502060101010101" pitchFamily="2" charset="-79"/>
                <a:cs typeface="Levenim MT" panose="02010502060101010101" pitchFamily="2" charset="-79"/>
              </a:rPr>
              <a:t>מאיתנו</a:t>
            </a:r>
            <a:r>
              <a:rPr lang="he-IL" sz="700" dirty="0" smtClean="0">
                <a:solidFill>
                  <a:srgbClr val="5E4D36"/>
                </a:solidFill>
                <a:latin typeface="Levenim MT" panose="02010502060101010101" pitchFamily="2" charset="-79"/>
                <a:cs typeface="Levenim MT" panose="02010502060101010101" pitchFamily="2" charset="-79"/>
              </a:rPr>
              <a:t> הולך מעמנו, משהו בנו הולך עמו"? נסו להבין אמירה זו מניסיון חייכם. </a:t>
            </a:r>
          </a:p>
          <a:p>
            <a:pPr>
              <a:lnSpc>
                <a:spcPct val="150000"/>
              </a:lnSpc>
            </a:pPr>
            <a:r>
              <a:rPr lang="he-IL" sz="700" b="1" dirty="0" smtClean="0">
                <a:solidFill>
                  <a:srgbClr val="5E4D36"/>
                </a:solidFill>
                <a:latin typeface="Levenim MT" panose="02010502060101010101" pitchFamily="2" charset="-79"/>
                <a:cs typeface="Levenim MT" panose="02010502060101010101" pitchFamily="2" charset="-79"/>
              </a:rPr>
              <a:t>ג</a:t>
            </a:r>
            <a:r>
              <a:rPr lang="he-IL" sz="700" b="1" dirty="0">
                <a:solidFill>
                  <a:srgbClr val="5E4D36"/>
                </a:solidFill>
                <a:latin typeface="Levenim MT" panose="02010502060101010101" pitchFamily="2" charset="-79"/>
                <a:cs typeface="Levenim MT" panose="02010502060101010101" pitchFamily="2" charset="-79"/>
              </a:rPr>
              <a:t>. עם ישראל והקדוש ברוך </a:t>
            </a:r>
            <a:r>
              <a:rPr lang="he-IL" sz="700" b="1" dirty="0" smtClean="0">
                <a:solidFill>
                  <a:srgbClr val="5E4D36"/>
                </a:solidFill>
                <a:latin typeface="Levenim MT" panose="02010502060101010101" pitchFamily="2" charset="-79"/>
                <a:cs typeface="Levenim MT" panose="02010502060101010101" pitchFamily="2" charset="-79"/>
              </a:rPr>
              <a:t>הוא.</a:t>
            </a:r>
          </a:p>
          <a:p>
            <a:pPr marL="17145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מדוע עיקרון אחדות האל ("מונותיאיזם") אומר ש-גם עם ישראל הוא עם אחד, ולהיפך? </a:t>
            </a:r>
            <a:endParaRPr lang="he-IL" sz="700" dirty="0" smtClean="0">
              <a:solidFill>
                <a:srgbClr val="5E4D36"/>
              </a:solidFill>
              <a:latin typeface="Levenim MT" panose="02010502060101010101" pitchFamily="2" charset="-79"/>
              <a:cs typeface="Levenim MT" panose="02010502060101010101" pitchFamily="2" charset="-79"/>
            </a:endParaRPr>
          </a:p>
          <a:p>
            <a:pPr marL="171450" lvl="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באילו </a:t>
            </a:r>
            <a:r>
              <a:rPr lang="he-IL" sz="700" dirty="0">
                <a:solidFill>
                  <a:srgbClr val="5E4D36"/>
                </a:solidFill>
                <a:latin typeface="Levenim MT" panose="02010502060101010101" pitchFamily="2" charset="-79"/>
                <a:cs typeface="Levenim MT" panose="02010502060101010101" pitchFamily="2" charset="-79"/>
              </a:rPr>
              <a:t>שניים מערכי השומר מתממשת מהות של "רקמה אנושית אחת"?</a:t>
            </a:r>
          </a:p>
          <a:p>
            <a:pPr marL="171450" lvl="0" indent="-171450">
              <a:lnSpc>
                <a:spcPts val="1000"/>
              </a:lnSpc>
              <a:buFont typeface="Arial" panose="020B0604020202020204" pitchFamily="34" charset="0"/>
              <a:buChar char="•"/>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א</a:t>
            </a:r>
            <a:r>
              <a:rPr lang="he-IL" sz="950" b="1" dirty="0">
                <a:solidFill>
                  <a:srgbClr val="5E4D36"/>
                </a:solidFill>
                <a:latin typeface="Levenim MT" panose="02010502060101010101" pitchFamily="2" charset="-79"/>
                <a:cs typeface="Levenim MT" panose="02010502060101010101" pitchFamily="2" charset="-79"/>
              </a:rPr>
              <a:t>. הגוף, התא היחיד </a:t>
            </a:r>
            <a:r>
              <a:rPr lang="he-IL" sz="950" b="1" dirty="0" smtClean="0">
                <a:solidFill>
                  <a:srgbClr val="5E4D36"/>
                </a:solidFill>
                <a:latin typeface="Levenim MT" panose="02010502060101010101" pitchFamily="2" charset="-79"/>
                <a:cs typeface="Levenim MT" panose="02010502060101010101" pitchFamily="2" charset="-79"/>
              </a:rPr>
              <a:t>והאומה</a:t>
            </a:r>
          </a:p>
          <a:p>
            <a:pPr algn="just">
              <a:lnSpc>
                <a:spcPct val="150000"/>
              </a:lnSpc>
            </a:pPr>
            <a:r>
              <a:rPr lang="he-IL" sz="900" dirty="0" smtClean="0">
                <a:solidFill>
                  <a:srgbClr val="5E4D36"/>
                </a:solidFill>
                <a:latin typeface="Levenim MT" panose="02010502060101010101" pitchFamily="2" charset="-79"/>
                <a:cs typeface="Levenim MT" panose="02010502060101010101" pitchFamily="2" charset="-79"/>
              </a:rPr>
              <a:t>..</a:t>
            </a:r>
            <a:r>
              <a:rPr lang="he-IL" sz="1000" dirty="0" smtClean="0">
                <a:solidFill>
                  <a:srgbClr val="5E4D36"/>
                </a:solidFill>
                <a:latin typeface="Levenim MT" panose="02010502060101010101" pitchFamily="2" charset="-79"/>
                <a:cs typeface="Levenim MT" panose="02010502060101010101" pitchFamily="2" charset="-79"/>
              </a:rPr>
              <a:t>.האומה יצרה את הלשון [כלומר את עצם המחשבה האנושית]...את המוסר, את השירה, ואת החיים החברתיים, במובן זה אפשר לאמור – </a:t>
            </a:r>
            <a:r>
              <a:rPr lang="he-IL" sz="1000" b="1" dirty="0" smtClean="0">
                <a:solidFill>
                  <a:srgbClr val="5E4D36"/>
                </a:solidFill>
                <a:latin typeface="Levenim MT" panose="02010502060101010101" pitchFamily="2" charset="-79"/>
                <a:cs typeface="Levenim MT" panose="02010502060101010101" pitchFamily="2" charset="-79"/>
              </a:rPr>
              <a:t>האומה יצרה את האדם</a:t>
            </a:r>
            <a:r>
              <a:rPr lang="he-IL" sz="1000" dirty="0" smtClean="0">
                <a:solidFill>
                  <a:srgbClr val="5E4D36"/>
                </a:solidFill>
                <a:latin typeface="Levenim MT" panose="02010502060101010101" pitchFamily="2" charset="-79"/>
                <a:cs typeface="Levenim MT" panose="02010502060101010101" pitchFamily="2" charset="-79"/>
              </a:rPr>
              <a:t>...</a:t>
            </a: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..יש חיים לתא [של בעל חיים או של צמח], ויש חיים להרכבת התאים, לגוף, שהורכב מהם, - והנה חיי הגוף שונים לגמרי מחיי התא. ואין הגוף מכיר כלום, אינו אפילו מרגיש כלום, בחיי התא, ואין התא מכיר כלום ואיננו מרגיש כלום בחיי הגוף. ..</a:t>
            </a: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כללו של דבר, חיי האומה, לפי הלך מחשבה זה, הם...מעין חוליה בין חיי האדם ובין חיי הטבע, והנה לגבי האדם הפרטי מבחינת  השגתו את כלליות הטבע, מעין מה שהים בכללו הוא לגבי כל טיפה מטיפותיו מבחינת השתקפותם של השמים וכל צבאם באותן הטיפות. על אופי זה של חיי האומה מעידות היצירות הלאומיות...</a:t>
            </a:r>
            <a:endParaRPr lang="he-IL" sz="7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א.ד. גורדון, חשבוננו לעצמינו</a:t>
            </a:r>
          </a:p>
          <a:p>
            <a:pPr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עם ישראל והקדוש ברוך הוא</a:t>
            </a:r>
          </a:p>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50" dirty="0">
                <a:solidFill>
                  <a:srgbClr val="5E4D36"/>
                </a:solidFill>
                <a:latin typeface="Levenim MT" panose="02010502060101010101" pitchFamily="2" charset="-79"/>
                <a:cs typeface="Levenim MT" panose="02010502060101010101" pitchFamily="2" charset="-79"/>
              </a:rPr>
              <a:t>אמר להם הקדוש ברוך הוא לישראל: </a:t>
            </a:r>
          </a:p>
          <a:p>
            <a:pPr algn="just">
              <a:lnSpc>
                <a:spcPct val="150000"/>
              </a:lnSpc>
            </a:pPr>
            <a:r>
              <a:rPr lang="he-IL" sz="1050" b="1" dirty="0">
                <a:solidFill>
                  <a:srgbClr val="5E4D36"/>
                </a:solidFill>
                <a:latin typeface="Levenim MT" panose="02010502060101010101" pitchFamily="2" charset="-79"/>
                <a:cs typeface="Levenim MT" panose="02010502060101010101" pitchFamily="2" charset="-79"/>
              </a:rPr>
              <a:t>אתם </a:t>
            </a:r>
            <a:r>
              <a:rPr lang="he-IL" sz="1050" b="1" dirty="0" err="1">
                <a:solidFill>
                  <a:srgbClr val="5E4D36"/>
                </a:solidFill>
                <a:latin typeface="Levenim MT" panose="02010502060101010101" pitchFamily="2" charset="-79"/>
                <a:cs typeface="Levenim MT" panose="02010502060101010101" pitchFamily="2" charset="-79"/>
              </a:rPr>
              <a:t>עשיתוני</a:t>
            </a:r>
            <a:r>
              <a:rPr lang="he-IL" sz="1050" b="1" dirty="0">
                <a:solidFill>
                  <a:srgbClr val="5E4D36"/>
                </a:solidFill>
                <a:latin typeface="Levenim MT" panose="02010502060101010101" pitchFamily="2" charset="-79"/>
                <a:cs typeface="Levenim MT" panose="02010502060101010101" pitchFamily="2" charset="-79"/>
              </a:rPr>
              <a:t> חטיבה אחת בעולם, ואני אעשה אתכם חטיבה אחת בעולם;   </a:t>
            </a:r>
          </a:p>
          <a:p>
            <a:pPr algn="just">
              <a:lnSpc>
                <a:spcPct val="150000"/>
              </a:lnSpc>
            </a:pPr>
            <a:r>
              <a:rPr lang="he-IL" sz="1050" dirty="0">
                <a:solidFill>
                  <a:srgbClr val="5E4D36"/>
                </a:solidFill>
                <a:latin typeface="Levenim MT" panose="02010502060101010101" pitchFamily="2" charset="-79"/>
                <a:cs typeface="Levenim MT" panose="02010502060101010101" pitchFamily="2" charset="-79"/>
              </a:rPr>
              <a:t>אתם </a:t>
            </a:r>
            <a:r>
              <a:rPr lang="he-IL" sz="1050" dirty="0" err="1">
                <a:solidFill>
                  <a:srgbClr val="5E4D36"/>
                </a:solidFill>
                <a:latin typeface="Levenim MT" panose="02010502060101010101" pitchFamily="2" charset="-79"/>
                <a:cs typeface="Levenim MT" panose="02010502060101010101" pitchFamily="2" charset="-79"/>
              </a:rPr>
              <a:t>עשיתוני</a:t>
            </a:r>
            <a:r>
              <a:rPr lang="he-IL" sz="1050" dirty="0">
                <a:solidFill>
                  <a:srgbClr val="5E4D36"/>
                </a:solidFill>
                <a:latin typeface="Levenim MT" panose="02010502060101010101" pitchFamily="2" charset="-79"/>
                <a:cs typeface="Levenim MT" panose="02010502060101010101" pitchFamily="2" charset="-79"/>
              </a:rPr>
              <a:t> חטיבה אחת בעולם, שנאמר: שמע ישראל ה' </a:t>
            </a:r>
            <a:r>
              <a:rPr lang="he-IL" sz="1050" dirty="0" err="1">
                <a:solidFill>
                  <a:srgbClr val="5E4D36"/>
                </a:solidFill>
                <a:latin typeface="Levenim MT" panose="02010502060101010101" pitchFamily="2" charset="-79"/>
                <a:cs typeface="Levenim MT" panose="02010502060101010101" pitchFamily="2" charset="-79"/>
              </a:rPr>
              <a:t>אלהינו</a:t>
            </a:r>
            <a:r>
              <a:rPr lang="he-IL" sz="1050" dirty="0">
                <a:solidFill>
                  <a:srgbClr val="5E4D36"/>
                </a:solidFill>
                <a:latin typeface="Levenim MT" panose="02010502060101010101" pitchFamily="2" charset="-79"/>
                <a:cs typeface="Levenim MT" panose="02010502060101010101" pitchFamily="2" charset="-79"/>
              </a:rPr>
              <a:t> ה' אחד.  ואני אעשה אתכם חטיבה אחת בעולם, שנאמר: ומי כעמך ישראל גוי אחד בארץ. </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תלמוד בבלי מסכת ברכות דף ו עמוד א </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pic>
        <p:nvPicPr>
          <p:cNvPr id="2" name="מציין מיקום של תמונה 1"/>
          <p:cNvPicPr>
            <a:picLocks noGrp="1" noChangeAspect="1"/>
          </p:cNvPicPr>
          <p:nvPr>
            <p:ph type="pic" sz="quarter" idx="15"/>
          </p:nvPr>
        </p:nvPicPr>
        <p:blipFill>
          <a:blip r:embed="rId2" cstate="print">
            <a:extLst>
              <a:ext uri="{28A0092B-C50C-407E-A947-70E740481C1C}">
                <a14:useLocalDpi xmlns:a14="http://schemas.microsoft.com/office/drawing/2010/main" xmlns="" val="0"/>
              </a:ext>
            </a:extLst>
          </a:blip>
          <a:srcRect l="577" r="577"/>
          <a:stretch>
            <a:fillRect/>
          </a:stretch>
        </p:blipFill>
        <p:spPr>
          <a:xfrm>
            <a:off x="90488" y="4991100"/>
            <a:ext cx="2243137" cy="1725613"/>
          </a:xfrm>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a:solidFill>
                  <a:srgbClr val="5E4D36"/>
                </a:solidFill>
                <a:latin typeface="Levenim MT" panose="02010502060101010101" pitchFamily="2" charset="-79"/>
                <a:cs typeface="Levenim MT" panose="02010502060101010101" pitchFamily="2" charset="-79"/>
              </a:rPr>
              <a:t>רקמה אנושית אחת </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כשאמות, משהו ממני, </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משהו ממני </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ימות בך. </a:t>
            </a:r>
          </a:p>
          <a:p>
            <a:pPr algn="just">
              <a:lnSpc>
                <a:spcPct val="150000"/>
              </a:lnSpc>
            </a:pPr>
            <a:endParaRPr lang="he-IL" sz="10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כשתמות, משהו ממך בי, </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משהו ממך בי </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ימות </a:t>
            </a:r>
            <a:r>
              <a:rPr lang="he-IL" sz="1000" dirty="0" err="1">
                <a:solidFill>
                  <a:srgbClr val="5E4D36"/>
                </a:solidFill>
                <a:latin typeface="Levenim MT" panose="02010502060101010101" pitchFamily="2" charset="-79"/>
                <a:cs typeface="Levenim MT" panose="02010502060101010101" pitchFamily="2" charset="-79"/>
              </a:rPr>
              <a:t>איתך</a:t>
            </a:r>
            <a:r>
              <a:rPr lang="he-IL" sz="1000" dirty="0">
                <a:solidFill>
                  <a:srgbClr val="5E4D36"/>
                </a:solidFill>
                <a:latin typeface="Levenim MT" panose="02010502060101010101" pitchFamily="2" charset="-79"/>
                <a:cs typeface="Levenim MT" panose="02010502060101010101" pitchFamily="2" charset="-79"/>
              </a:rPr>
              <a:t>. </a:t>
            </a:r>
          </a:p>
          <a:p>
            <a:pPr algn="just">
              <a:lnSpc>
                <a:spcPct val="150000"/>
              </a:lnSpc>
            </a:pPr>
            <a:endParaRPr lang="he-IL" sz="10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b="1" dirty="0">
                <a:solidFill>
                  <a:srgbClr val="5E4D36"/>
                </a:solidFill>
                <a:latin typeface="Levenim MT" panose="02010502060101010101" pitchFamily="2" charset="-79"/>
                <a:cs typeface="Levenim MT" panose="02010502060101010101" pitchFamily="2" charset="-79"/>
              </a:rPr>
              <a:t>כי כולנו, כן כולנו </a:t>
            </a:r>
          </a:p>
          <a:p>
            <a:pPr algn="just">
              <a:lnSpc>
                <a:spcPct val="150000"/>
              </a:lnSpc>
            </a:pPr>
            <a:r>
              <a:rPr lang="he-IL" sz="1000" b="1" dirty="0">
                <a:solidFill>
                  <a:srgbClr val="5E4D36"/>
                </a:solidFill>
                <a:latin typeface="Levenim MT" panose="02010502060101010101" pitchFamily="2" charset="-79"/>
                <a:cs typeface="Levenim MT" panose="02010502060101010101" pitchFamily="2" charset="-79"/>
              </a:rPr>
              <a:t>כולנו רקמה אנושית אחת חיה </a:t>
            </a:r>
          </a:p>
          <a:p>
            <a:pPr algn="just">
              <a:lnSpc>
                <a:spcPct val="150000"/>
              </a:lnSpc>
            </a:pPr>
            <a:r>
              <a:rPr lang="he-IL" sz="1000" b="1" dirty="0">
                <a:solidFill>
                  <a:srgbClr val="5E4D36"/>
                </a:solidFill>
                <a:latin typeface="Levenim MT" panose="02010502060101010101" pitchFamily="2" charset="-79"/>
                <a:cs typeface="Levenim MT" panose="02010502060101010101" pitchFamily="2" charset="-79"/>
              </a:rPr>
              <a:t>ואם אחד </a:t>
            </a:r>
            <a:r>
              <a:rPr lang="he-IL" sz="1000" b="1" dirty="0" err="1">
                <a:solidFill>
                  <a:srgbClr val="5E4D36"/>
                </a:solidFill>
                <a:latin typeface="Levenim MT" panose="02010502060101010101" pitchFamily="2" charset="-79"/>
                <a:cs typeface="Levenim MT" panose="02010502060101010101" pitchFamily="2" charset="-79"/>
              </a:rPr>
              <a:t>מאיתנו</a:t>
            </a:r>
            <a:r>
              <a:rPr lang="he-IL" sz="1000" b="1" dirty="0">
                <a:solidFill>
                  <a:srgbClr val="5E4D36"/>
                </a:solidFill>
                <a:latin typeface="Levenim MT" panose="02010502060101010101" pitchFamily="2" charset="-79"/>
                <a:cs typeface="Levenim MT" panose="02010502060101010101" pitchFamily="2" charset="-79"/>
              </a:rPr>
              <a:t> </a:t>
            </a:r>
          </a:p>
          <a:p>
            <a:pPr algn="just">
              <a:lnSpc>
                <a:spcPct val="150000"/>
              </a:lnSpc>
            </a:pPr>
            <a:r>
              <a:rPr lang="he-IL" sz="1000" b="1" dirty="0">
                <a:solidFill>
                  <a:srgbClr val="5E4D36"/>
                </a:solidFill>
                <a:latin typeface="Levenim MT" panose="02010502060101010101" pitchFamily="2" charset="-79"/>
                <a:cs typeface="Levenim MT" panose="02010502060101010101" pitchFamily="2" charset="-79"/>
              </a:rPr>
              <a:t>הולך מעמנו </a:t>
            </a:r>
          </a:p>
          <a:p>
            <a:pPr algn="just">
              <a:lnSpc>
                <a:spcPct val="150000"/>
              </a:lnSpc>
            </a:pPr>
            <a:r>
              <a:rPr lang="he-IL" sz="1000" b="1" dirty="0">
                <a:solidFill>
                  <a:srgbClr val="5E4D36"/>
                </a:solidFill>
                <a:latin typeface="Levenim MT" panose="02010502060101010101" pitchFamily="2" charset="-79"/>
                <a:cs typeface="Levenim MT" panose="02010502060101010101" pitchFamily="2" charset="-79"/>
              </a:rPr>
              <a:t>משהו מת בנו - </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ומשהו, נשאר </a:t>
            </a:r>
            <a:r>
              <a:rPr lang="he-IL" sz="1000" dirty="0" err="1">
                <a:solidFill>
                  <a:srgbClr val="5E4D36"/>
                </a:solidFill>
                <a:latin typeface="Levenim MT" panose="02010502060101010101" pitchFamily="2" charset="-79"/>
                <a:cs typeface="Levenim MT" panose="02010502060101010101" pitchFamily="2" charset="-79"/>
              </a:rPr>
              <a:t>איתו</a:t>
            </a:r>
            <a:r>
              <a:rPr lang="he-IL" sz="1000" dirty="0">
                <a:solidFill>
                  <a:srgbClr val="5E4D36"/>
                </a:solidFill>
                <a:latin typeface="Levenim MT" panose="02010502060101010101" pitchFamily="2" charset="-79"/>
                <a:cs typeface="Levenim MT" panose="02010502060101010101" pitchFamily="2" charset="-79"/>
              </a:rPr>
              <a:t> </a:t>
            </a:r>
          </a:p>
          <a:p>
            <a:pPr algn="just">
              <a:lnSpc>
                <a:spcPct val="150000"/>
              </a:lnSpc>
            </a:pPr>
            <a:endParaRPr lang="he-IL" sz="10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אם נדע, איך להרגיע, איך להרגיע </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את האיבה, אם רק נדע. </a:t>
            </a:r>
          </a:p>
          <a:p>
            <a:pPr algn="just">
              <a:lnSpc>
                <a:spcPct val="150000"/>
              </a:lnSpc>
            </a:pPr>
            <a:endParaRPr lang="he-IL" sz="10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אם נדע, אם נדע להשקיט את זעמנו</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על אף עלבוננו, לומר סליחה. </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אם נדע להתחיל מהתחלה. </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מילים ולחן: מוטי </a:t>
            </a:r>
            <a:r>
              <a:rPr lang="he-IL" sz="600" dirty="0" smtClean="0">
                <a:solidFill>
                  <a:srgbClr val="5E4D36"/>
                </a:solidFill>
                <a:latin typeface="Levenim MT" panose="02010502060101010101" pitchFamily="2" charset="-79"/>
                <a:cs typeface="Levenim MT" panose="02010502060101010101" pitchFamily="2" charset="-79"/>
              </a:rPr>
              <a:t>המר</a:t>
            </a: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5" name="TextBox 14"/>
          <p:cNvSpPr txBox="1"/>
          <p:nvPr/>
        </p:nvSpPr>
        <p:spPr>
          <a:xfrm>
            <a:off x="149654" y="5034880"/>
            <a:ext cx="2088232" cy="230832"/>
          </a:xfrm>
          <a:prstGeom prst="rect">
            <a:avLst/>
          </a:prstGeom>
          <a:noFill/>
        </p:spPr>
        <p:txBody>
          <a:bodyPr wrap="square" rtlCol="1">
            <a:spAutoFit/>
          </a:bodyPr>
          <a:lstStyle/>
          <a:p>
            <a:r>
              <a:rPr lang="he-IL" sz="900" dirty="0" smtClean="0"/>
              <a:t>מחזור ו' מנהיגות הכשרה אלול תשע"ה </a:t>
            </a:r>
            <a:endParaRPr lang="he-IL" sz="900" dirty="0"/>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2690</TotalTime>
  <Words>513</Words>
  <Application>Microsoft Office PowerPoint</Application>
  <PresentationFormat>A4 Paper (210x297 mm)‎</PresentationFormat>
  <Paragraphs>54</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רקמה אנושית אחת חיה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55</cp:revision>
  <cp:lastPrinted>2016-01-02T09:56:53Z</cp:lastPrinted>
  <dcterms:created xsi:type="dcterms:W3CDTF">2016-01-01T12:13:36Z</dcterms:created>
  <dcterms:modified xsi:type="dcterms:W3CDTF">2018-07-11T10:34:28Z</dcterms:modified>
</cp:coreProperties>
</file>