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5000" autoAdjust="0"/>
    <p:restoredTop sz="94660"/>
  </p:normalViewPr>
  <p:slideViewPr>
    <p:cSldViewPr snapToGrid="0">
      <p:cViewPr>
        <p:scale>
          <a:sx n="70" d="100"/>
          <a:sy n="70" d="100"/>
        </p:scale>
        <p:origin x="-1098" y="-9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0F08CC29-74C1-4076-84B5-5F542CF7C6D4}" type="datetimeFigureOut">
              <a:rPr lang="he-IL" smtClean="0"/>
              <a:pPr/>
              <a:t>כ"ח/חשון/תשע"ו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6972A87-7E24-48BC-B116-424792EE475C}" type="slidenum">
              <a:rPr lang="he-IL" smtClean="0"/>
              <a:pPr/>
              <a:t>‹#›</a:t>
            </a:fld>
            <a:endParaRPr lang="he-IL"/>
          </a:p>
        </p:txBody>
      </p:sp>
    </p:spTree>
    <p:extLst>
      <p:ext uri="{BB962C8B-B14F-4D97-AF65-F5344CB8AC3E}">
        <p14:creationId xmlns:p14="http://schemas.microsoft.com/office/powerpoint/2010/main" val="3891890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0F08CC29-74C1-4076-84B5-5F542CF7C6D4}" type="datetimeFigureOut">
              <a:rPr lang="he-IL" smtClean="0"/>
              <a:pPr/>
              <a:t>כ"ח/חשון/תשע"ו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6972A87-7E24-48BC-B116-424792EE475C}" type="slidenum">
              <a:rPr lang="he-IL" smtClean="0"/>
              <a:pPr/>
              <a:t>‹#›</a:t>
            </a:fld>
            <a:endParaRPr lang="he-IL"/>
          </a:p>
        </p:txBody>
      </p:sp>
    </p:spTree>
    <p:extLst>
      <p:ext uri="{BB962C8B-B14F-4D97-AF65-F5344CB8AC3E}">
        <p14:creationId xmlns:p14="http://schemas.microsoft.com/office/powerpoint/2010/main" val="173963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0F08CC29-74C1-4076-84B5-5F542CF7C6D4}" type="datetimeFigureOut">
              <a:rPr lang="he-IL" smtClean="0"/>
              <a:pPr/>
              <a:t>כ"ח/חשון/תשע"ו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6972A87-7E24-48BC-B116-424792EE475C}" type="slidenum">
              <a:rPr lang="he-IL" smtClean="0"/>
              <a:pPr/>
              <a:t>‹#›</a:t>
            </a:fld>
            <a:endParaRPr lang="he-IL"/>
          </a:p>
        </p:txBody>
      </p:sp>
    </p:spTree>
    <p:extLst>
      <p:ext uri="{BB962C8B-B14F-4D97-AF65-F5344CB8AC3E}">
        <p14:creationId xmlns:p14="http://schemas.microsoft.com/office/powerpoint/2010/main" val="3189038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0F08CC29-74C1-4076-84B5-5F542CF7C6D4}" type="datetimeFigureOut">
              <a:rPr lang="he-IL" smtClean="0"/>
              <a:pPr/>
              <a:t>כ"ח/חשון/תשע"ו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6972A87-7E24-48BC-B116-424792EE475C}" type="slidenum">
              <a:rPr lang="he-IL" smtClean="0"/>
              <a:pPr/>
              <a:t>‹#›</a:t>
            </a:fld>
            <a:endParaRPr lang="he-IL"/>
          </a:p>
        </p:txBody>
      </p:sp>
    </p:spTree>
    <p:extLst>
      <p:ext uri="{BB962C8B-B14F-4D97-AF65-F5344CB8AC3E}">
        <p14:creationId xmlns:p14="http://schemas.microsoft.com/office/powerpoint/2010/main" val="13027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0F08CC29-74C1-4076-84B5-5F542CF7C6D4}" type="datetimeFigureOut">
              <a:rPr lang="he-IL" smtClean="0"/>
              <a:pPr/>
              <a:t>כ"ח/חשון/תשע"ו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6972A87-7E24-48BC-B116-424792EE475C}" type="slidenum">
              <a:rPr lang="he-IL" smtClean="0"/>
              <a:pPr/>
              <a:t>‹#›</a:t>
            </a:fld>
            <a:endParaRPr lang="he-IL"/>
          </a:p>
        </p:txBody>
      </p:sp>
    </p:spTree>
    <p:extLst>
      <p:ext uri="{BB962C8B-B14F-4D97-AF65-F5344CB8AC3E}">
        <p14:creationId xmlns:p14="http://schemas.microsoft.com/office/powerpoint/2010/main" val="3680720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0F08CC29-74C1-4076-84B5-5F542CF7C6D4}" type="datetimeFigureOut">
              <a:rPr lang="he-IL" smtClean="0"/>
              <a:pPr/>
              <a:t>כ"ח/חשון/תשע"ו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96972A87-7E24-48BC-B116-424792EE475C}" type="slidenum">
              <a:rPr lang="he-IL" smtClean="0"/>
              <a:pPr/>
              <a:t>‹#›</a:t>
            </a:fld>
            <a:endParaRPr lang="he-IL"/>
          </a:p>
        </p:txBody>
      </p:sp>
    </p:spTree>
    <p:extLst>
      <p:ext uri="{BB962C8B-B14F-4D97-AF65-F5344CB8AC3E}">
        <p14:creationId xmlns:p14="http://schemas.microsoft.com/office/powerpoint/2010/main" val="2057802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0F08CC29-74C1-4076-84B5-5F542CF7C6D4}" type="datetimeFigureOut">
              <a:rPr lang="he-IL" smtClean="0"/>
              <a:pPr/>
              <a:t>כ"ח/חשון/תשע"ו</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96972A87-7E24-48BC-B116-424792EE475C}" type="slidenum">
              <a:rPr lang="he-IL" smtClean="0"/>
              <a:pPr/>
              <a:t>‹#›</a:t>
            </a:fld>
            <a:endParaRPr lang="he-IL"/>
          </a:p>
        </p:txBody>
      </p:sp>
    </p:spTree>
    <p:extLst>
      <p:ext uri="{BB962C8B-B14F-4D97-AF65-F5344CB8AC3E}">
        <p14:creationId xmlns:p14="http://schemas.microsoft.com/office/powerpoint/2010/main" val="422502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0F08CC29-74C1-4076-84B5-5F542CF7C6D4}" type="datetimeFigureOut">
              <a:rPr lang="he-IL" smtClean="0"/>
              <a:pPr/>
              <a:t>כ"ח/חשון/תשע"ו</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96972A87-7E24-48BC-B116-424792EE475C}" type="slidenum">
              <a:rPr lang="he-IL" smtClean="0"/>
              <a:pPr/>
              <a:t>‹#›</a:t>
            </a:fld>
            <a:endParaRPr lang="he-IL"/>
          </a:p>
        </p:txBody>
      </p:sp>
    </p:spTree>
    <p:extLst>
      <p:ext uri="{BB962C8B-B14F-4D97-AF65-F5344CB8AC3E}">
        <p14:creationId xmlns:p14="http://schemas.microsoft.com/office/powerpoint/2010/main" val="232071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0F08CC29-74C1-4076-84B5-5F542CF7C6D4}" type="datetimeFigureOut">
              <a:rPr lang="he-IL" smtClean="0"/>
              <a:pPr/>
              <a:t>כ"ח/חשון/תשע"ו</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96972A87-7E24-48BC-B116-424792EE475C}" type="slidenum">
              <a:rPr lang="he-IL" smtClean="0"/>
              <a:pPr/>
              <a:t>‹#›</a:t>
            </a:fld>
            <a:endParaRPr lang="he-IL"/>
          </a:p>
        </p:txBody>
      </p:sp>
    </p:spTree>
    <p:extLst>
      <p:ext uri="{BB962C8B-B14F-4D97-AF65-F5344CB8AC3E}">
        <p14:creationId xmlns:p14="http://schemas.microsoft.com/office/powerpoint/2010/main" val="460171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0F08CC29-74C1-4076-84B5-5F542CF7C6D4}" type="datetimeFigureOut">
              <a:rPr lang="he-IL" smtClean="0"/>
              <a:pPr/>
              <a:t>כ"ח/חשון/תשע"ו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96972A87-7E24-48BC-B116-424792EE475C}" type="slidenum">
              <a:rPr lang="he-IL" smtClean="0"/>
              <a:pPr/>
              <a:t>‹#›</a:t>
            </a:fld>
            <a:endParaRPr lang="he-IL"/>
          </a:p>
        </p:txBody>
      </p:sp>
    </p:spTree>
    <p:extLst>
      <p:ext uri="{BB962C8B-B14F-4D97-AF65-F5344CB8AC3E}">
        <p14:creationId xmlns:p14="http://schemas.microsoft.com/office/powerpoint/2010/main" val="2655523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0F08CC29-74C1-4076-84B5-5F542CF7C6D4}" type="datetimeFigureOut">
              <a:rPr lang="he-IL" smtClean="0"/>
              <a:pPr/>
              <a:t>כ"ח/חשון/תשע"ו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96972A87-7E24-48BC-B116-424792EE475C}" type="slidenum">
              <a:rPr lang="he-IL" smtClean="0"/>
              <a:pPr/>
              <a:t>‹#›</a:t>
            </a:fld>
            <a:endParaRPr lang="he-IL"/>
          </a:p>
        </p:txBody>
      </p:sp>
    </p:spTree>
    <p:extLst>
      <p:ext uri="{BB962C8B-B14F-4D97-AF65-F5344CB8AC3E}">
        <p14:creationId xmlns:p14="http://schemas.microsoft.com/office/powerpoint/2010/main" val="3238024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F08CC29-74C1-4076-84B5-5F542CF7C6D4}" type="datetimeFigureOut">
              <a:rPr lang="he-IL" smtClean="0"/>
              <a:pPr/>
              <a:t>כ"ח/חשון/תשע"ו</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6972A87-7E24-48BC-B116-424792EE475C}" type="slidenum">
              <a:rPr lang="he-IL" smtClean="0"/>
              <a:pPr/>
              <a:t>‹#›</a:t>
            </a:fld>
            <a:endParaRPr lang="he-IL"/>
          </a:p>
        </p:txBody>
      </p:sp>
    </p:spTree>
    <p:extLst>
      <p:ext uri="{BB962C8B-B14F-4D97-AF65-F5344CB8AC3E}">
        <p14:creationId xmlns:p14="http://schemas.microsoft.com/office/powerpoint/2010/main" val="2991282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קבוצה 6"/>
          <p:cNvGrpSpPr/>
          <p:nvPr/>
        </p:nvGrpSpPr>
        <p:grpSpPr>
          <a:xfrm>
            <a:off x="1703389" y="188913"/>
            <a:ext cx="9815510" cy="6478587"/>
            <a:chOff x="1703389" y="188913"/>
            <a:chExt cx="9815510" cy="6478587"/>
          </a:xfrm>
        </p:grpSpPr>
        <p:sp>
          <p:nvSpPr>
            <p:cNvPr id="5" name="Text Box 8"/>
            <p:cNvSpPr txBox="1">
              <a:spLocks noChangeArrowheads="1"/>
            </p:cNvSpPr>
            <p:nvPr/>
          </p:nvSpPr>
          <p:spPr bwMode="auto">
            <a:xfrm>
              <a:off x="1703389" y="188913"/>
              <a:ext cx="1655762" cy="238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he-IL" altLang="he-IL" sz="900" b="1">
                  <a:solidFill>
                    <a:srgbClr val="000000"/>
                  </a:solidFill>
                </a:rPr>
                <a:t>חוברת מקורות – השומר החדש</a:t>
              </a:r>
              <a:endParaRPr lang="en-US" altLang="he-IL" sz="900" b="1">
                <a:solidFill>
                  <a:srgbClr val="000000"/>
                </a:solidFill>
              </a:endParaRPr>
            </a:p>
          </p:txBody>
        </p:sp>
        <p:pic>
          <p:nvPicPr>
            <p:cNvPr id="3" name="תמונה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79972" y="6086580"/>
              <a:ext cx="1538927" cy="580920"/>
            </a:xfrm>
            <a:prstGeom prst="rect">
              <a:avLst/>
            </a:prstGeom>
          </p:spPr>
        </p:pic>
      </p:grpSp>
      <p:sp>
        <p:nvSpPr>
          <p:cNvPr id="2" name="TextBox 1"/>
          <p:cNvSpPr txBox="1"/>
          <p:nvPr/>
        </p:nvSpPr>
        <p:spPr>
          <a:xfrm>
            <a:off x="4486831" y="0"/>
            <a:ext cx="3657600" cy="646331"/>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r>
              <a:rPr lang="he-IL" sz="3600" dirty="0" smtClean="0"/>
              <a:t>אומץ, אנושיות ודיוק</a:t>
            </a:r>
            <a:endParaRPr lang="he-IL" sz="3600" dirty="0"/>
          </a:p>
        </p:txBody>
      </p:sp>
      <p:sp>
        <p:nvSpPr>
          <p:cNvPr id="4" name="TextBox 3"/>
          <p:cNvSpPr txBox="1"/>
          <p:nvPr/>
        </p:nvSpPr>
        <p:spPr>
          <a:xfrm>
            <a:off x="4435522" y="705767"/>
            <a:ext cx="4790365" cy="3647152"/>
          </a:xfrm>
          <a:prstGeom prst="rect">
            <a:avLst/>
          </a:prstGeom>
          <a:ln w="28575"/>
        </p:spPr>
        <p:style>
          <a:lnRef idx="2">
            <a:schemeClr val="dk1"/>
          </a:lnRef>
          <a:fillRef idx="1">
            <a:schemeClr val="lt1"/>
          </a:fillRef>
          <a:effectRef idx="0">
            <a:schemeClr val="dk1"/>
          </a:effectRef>
          <a:fontRef idx="minor">
            <a:schemeClr val="dk1"/>
          </a:fontRef>
        </p:style>
        <p:txBody>
          <a:bodyPr wrap="square" rtlCol="1">
            <a:spAutoFit/>
          </a:bodyPr>
          <a:lstStyle/>
          <a:p>
            <a:pPr algn="just">
              <a:lnSpc>
                <a:spcPct val="150000"/>
              </a:lnSpc>
            </a:pPr>
            <a:r>
              <a:rPr lang="he-IL" sz="1100" u="sng" dirty="0" smtClean="0">
                <a:latin typeface="Guttman Keren" panose="02010401010101010101" pitchFamily="2" charset="-79"/>
              </a:rPr>
              <a:t>א. משה בתחילת  דרכו</a:t>
            </a:r>
          </a:p>
          <a:p>
            <a:pPr algn="just">
              <a:lnSpc>
                <a:spcPct val="150000"/>
              </a:lnSpc>
            </a:pPr>
            <a:r>
              <a:rPr lang="he-IL" sz="1100" dirty="0" smtClean="0">
                <a:latin typeface="Guttman Keren" pitchFamily="2" charset="-79"/>
                <a:cs typeface="Guttman Keren" pitchFamily="2" charset="-79"/>
              </a:rPr>
              <a:t>ויהִי בַּיָּמִים </a:t>
            </a:r>
            <a:r>
              <a:rPr lang="he-IL" sz="1100" dirty="0" err="1" smtClean="0">
                <a:latin typeface="Guttman Keren" pitchFamily="2" charset="-79"/>
                <a:cs typeface="Guttman Keren" pitchFamily="2" charset="-79"/>
              </a:rPr>
              <a:t>הָה</a:t>
            </a:r>
            <a:r>
              <a:rPr lang="he-IL" sz="1100" dirty="0" smtClean="0">
                <a:latin typeface="Guttman Keren" pitchFamily="2" charset="-79"/>
                <a:cs typeface="Guttman Keren" pitchFamily="2" charset="-79"/>
              </a:rPr>
              <a:t>ֵם, וַיִּגְדַּל מֹשׁ</a:t>
            </a:r>
            <a:r>
              <a:rPr lang="he-IL" sz="1100" dirty="0" err="1" smtClean="0">
                <a:latin typeface="Guttman Keren" pitchFamily="2" charset="-79"/>
                <a:cs typeface="Guttman Keren" pitchFamily="2" charset="-79"/>
              </a:rPr>
              <a:t>ֶה </a:t>
            </a:r>
            <a:r>
              <a:rPr lang="he-IL" sz="1100" dirty="0" smtClean="0">
                <a:latin typeface="Guttman Keren" pitchFamily="2" charset="-79"/>
                <a:cs typeface="Guttman Keren" pitchFamily="2" charset="-79"/>
              </a:rPr>
              <a:t>וַיֵּצֵא אֶל-אֶחָי</a:t>
            </a:r>
            <a:r>
              <a:rPr lang="he-IL" sz="1100" dirty="0" err="1" smtClean="0">
                <a:latin typeface="Guttman Keren" pitchFamily="2" charset="-79"/>
                <a:cs typeface="Guttman Keren" pitchFamily="2" charset="-79"/>
              </a:rPr>
              <a:t>ו, </a:t>
            </a:r>
            <a:r>
              <a:rPr lang="he-IL" sz="1100" dirty="0" smtClean="0">
                <a:latin typeface="Guttman Keren" pitchFamily="2" charset="-79"/>
                <a:cs typeface="Guttman Keren" pitchFamily="2" charset="-79"/>
              </a:rPr>
              <a:t>וַיַּרְא, </a:t>
            </a:r>
            <a:r>
              <a:rPr lang="he-IL" sz="1100" dirty="0" err="1" smtClean="0">
                <a:latin typeface="Guttman Keren" pitchFamily="2" charset="-79"/>
                <a:cs typeface="Guttman Keren" pitchFamily="2" charset="-79"/>
              </a:rPr>
              <a:t>בְּסִב</a:t>
            </a:r>
            <a:r>
              <a:rPr lang="he-IL" sz="1100" dirty="0" smtClean="0">
                <a:latin typeface="Guttman Keren" pitchFamily="2" charset="-79"/>
                <a:cs typeface="Guttman Keren" pitchFamily="2" charset="-79"/>
              </a:rPr>
              <a:t>ְלֹתָם; </a:t>
            </a:r>
          </a:p>
          <a:p>
            <a:pPr algn="just">
              <a:lnSpc>
                <a:spcPct val="150000"/>
              </a:lnSpc>
            </a:pPr>
            <a:r>
              <a:rPr lang="he-IL" sz="1100" dirty="0" smtClean="0">
                <a:latin typeface="Guttman Keren" pitchFamily="2" charset="-79"/>
                <a:cs typeface="Guttman Keren" pitchFamily="2" charset="-79"/>
              </a:rPr>
              <a:t>וַיַּרְא </a:t>
            </a:r>
            <a:r>
              <a:rPr lang="he-IL" sz="1100" dirty="0" err="1" smtClean="0">
                <a:latin typeface="Guttman Keren" pitchFamily="2" charset="-79"/>
                <a:cs typeface="Guttman Keren" pitchFamily="2" charset="-79"/>
              </a:rPr>
              <a:t>אִי</a:t>
            </a:r>
            <a:r>
              <a:rPr lang="he-IL" sz="1100" dirty="0" smtClean="0">
                <a:latin typeface="Guttman Keren" pitchFamily="2" charset="-79"/>
                <a:cs typeface="Guttman Keren" pitchFamily="2" charset="-79"/>
              </a:rPr>
              <a:t>שׁ מִצְרִי, </a:t>
            </a:r>
            <a:r>
              <a:rPr lang="he-IL" sz="1100" dirty="0" err="1" smtClean="0">
                <a:latin typeface="Guttman Keren" pitchFamily="2" charset="-79"/>
                <a:cs typeface="Guttman Keren" pitchFamily="2" charset="-79"/>
              </a:rPr>
              <a:t>מַכ</a:t>
            </a:r>
            <a:r>
              <a:rPr lang="he-IL" sz="1100" dirty="0" smtClean="0">
                <a:latin typeface="Guttman Keren" pitchFamily="2" charset="-79"/>
                <a:cs typeface="Guttman Keren" pitchFamily="2" charset="-79"/>
              </a:rPr>
              <a:t>ֶּה אִישׁ-עִבְרִי </a:t>
            </a:r>
            <a:r>
              <a:rPr lang="he-IL" sz="1100" dirty="0" err="1" smtClean="0">
                <a:latin typeface="Guttman Keren" pitchFamily="2" charset="-79"/>
                <a:cs typeface="Guttman Keren" pitchFamily="2" charset="-79"/>
              </a:rPr>
              <a:t>מֵאֶח</a:t>
            </a:r>
            <a:r>
              <a:rPr lang="he-IL" sz="1100" dirty="0" smtClean="0">
                <a:latin typeface="Guttman Keren" pitchFamily="2" charset="-79"/>
                <a:cs typeface="Guttman Keren" pitchFamily="2" charset="-79"/>
              </a:rPr>
              <a:t>ָיו. וַיִּפֶן </a:t>
            </a:r>
            <a:r>
              <a:rPr lang="he-IL" sz="1100" dirty="0">
                <a:latin typeface="Guttman Keren" pitchFamily="2" charset="-79"/>
                <a:cs typeface="Guttman Keren" pitchFamily="2" charset="-79"/>
              </a:rPr>
              <a:t>כֹּה וָכֹה וַיַּרְא כִּי אֵין אִישׁ </a:t>
            </a:r>
            <a:r>
              <a:rPr lang="he-IL" sz="1100" b="1" dirty="0" err="1">
                <a:latin typeface="Guttman Keren" pitchFamily="2" charset="-79"/>
                <a:cs typeface="Guttman Keren" pitchFamily="2" charset="-79"/>
              </a:rPr>
              <a:t>וַי</a:t>
            </a:r>
            <a:r>
              <a:rPr lang="he-IL" sz="1100" b="1" dirty="0">
                <a:latin typeface="Guttman Keren" pitchFamily="2" charset="-79"/>
                <a:cs typeface="Guttman Keren" pitchFamily="2" charset="-79"/>
              </a:rPr>
              <a:t>ַּךְ אֶת הַמִּצְרִי</a:t>
            </a:r>
            <a:r>
              <a:rPr lang="he-IL" sz="1100" dirty="0">
                <a:latin typeface="Guttman Keren" panose="02010401010101010101" pitchFamily="2" charset="-79"/>
                <a:cs typeface="Guttman Keren" panose="02010401010101010101" pitchFamily="2" charset="-79"/>
              </a:rPr>
              <a:t> וַיִּטְמְנֵהוּ בַּחוֹל: </a:t>
            </a:r>
            <a:endParaRPr lang="he-IL" sz="1100" dirty="0" smtClean="0">
              <a:latin typeface="Guttman Keren" panose="02010401010101010101" pitchFamily="2" charset="-79"/>
              <a:cs typeface="Guttman Keren" panose="02010401010101010101" pitchFamily="2" charset="-79"/>
            </a:endParaRPr>
          </a:p>
          <a:p>
            <a:pPr algn="just">
              <a:lnSpc>
                <a:spcPct val="150000"/>
              </a:lnSpc>
            </a:pPr>
            <a:r>
              <a:rPr lang="he-IL" sz="1100" dirty="0" smtClean="0">
                <a:latin typeface="Guttman Keren" panose="02010401010101010101" pitchFamily="2" charset="-79"/>
                <a:cs typeface="Guttman Keren" panose="02010401010101010101" pitchFamily="2" charset="-79"/>
              </a:rPr>
              <a:t> וַיֵּצֵא </a:t>
            </a:r>
            <a:r>
              <a:rPr lang="he-IL" sz="1100" dirty="0">
                <a:latin typeface="Guttman Keren" panose="02010401010101010101" pitchFamily="2" charset="-79"/>
                <a:cs typeface="Guttman Keren" panose="02010401010101010101" pitchFamily="2" charset="-79"/>
              </a:rPr>
              <a:t>בַּיּוֹם הַשֵּׁנִי וְהִנֵּה שְׁנֵי אֲנָשִׁים עִבְרִים נִצִּים </a:t>
            </a:r>
            <a:r>
              <a:rPr lang="he-IL" sz="1100" b="1" dirty="0">
                <a:latin typeface="Guttman Keren" panose="02010401010101010101" pitchFamily="2" charset="-79"/>
                <a:cs typeface="Guttman Keren" panose="02010401010101010101" pitchFamily="2" charset="-79"/>
              </a:rPr>
              <a:t>וַיֹּאמֶר לָרָשָׁע לָמָּה תַכֶּה רֵעֶךָ</a:t>
            </a:r>
            <a:r>
              <a:rPr lang="he-IL" sz="1100" dirty="0">
                <a:latin typeface="Guttman Keren" panose="02010401010101010101" pitchFamily="2" charset="-79"/>
                <a:cs typeface="Guttman Keren" panose="02010401010101010101" pitchFamily="2" charset="-79"/>
              </a:rPr>
              <a:t>:  </a:t>
            </a:r>
            <a:endParaRPr lang="he-IL" sz="1100" dirty="0" smtClean="0">
              <a:latin typeface="Guttman Keren" panose="02010401010101010101" pitchFamily="2" charset="-79"/>
              <a:cs typeface="Guttman Keren" panose="02010401010101010101" pitchFamily="2" charset="-79"/>
            </a:endParaRPr>
          </a:p>
          <a:p>
            <a:pPr algn="just">
              <a:lnSpc>
                <a:spcPct val="150000"/>
              </a:lnSpc>
            </a:pPr>
            <a:r>
              <a:rPr lang="he-IL" sz="1100" dirty="0" smtClean="0">
                <a:latin typeface="Guttman Keren" panose="02010401010101010101" pitchFamily="2" charset="-79"/>
                <a:cs typeface="Guttman Keren" panose="02010401010101010101" pitchFamily="2" charset="-79"/>
              </a:rPr>
              <a:t>וַיֹּאמֶר </a:t>
            </a:r>
            <a:r>
              <a:rPr lang="he-IL" sz="1100" dirty="0">
                <a:latin typeface="Guttman Keren" panose="02010401010101010101" pitchFamily="2" charset="-79"/>
                <a:cs typeface="Guttman Keren" panose="02010401010101010101" pitchFamily="2" charset="-79"/>
              </a:rPr>
              <a:t>מִי שָׂמְךָ לְאִישׁ שַׂר וְשֹׁפֵט עָלֵינוּ </a:t>
            </a:r>
            <a:r>
              <a:rPr lang="he-IL" sz="1100" dirty="0" err="1">
                <a:latin typeface="Guttman Keren" panose="02010401010101010101" pitchFamily="2" charset="-79"/>
                <a:cs typeface="Guttman Keren" panose="02010401010101010101" pitchFamily="2" charset="-79"/>
              </a:rPr>
              <a:t>הַלְהָר</a:t>
            </a:r>
            <a:r>
              <a:rPr lang="he-IL" sz="1100" dirty="0">
                <a:latin typeface="Guttman Keren" panose="02010401010101010101" pitchFamily="2" charset="-79"/>
                <a:cs typeface="Guttman Keren" panose="02010401010101010101" pitchFamily="2" charset="-79"/>
              </a:rPr>
              <a:t>ְגֵנִי אַתָּה אֹמֵר כַּאֲשֶׁר הָרַגְתָּ </a:t>
            </a:r>
            <a:r>
              <a:rPr lang="he-IL" sz="1100" dirty="0" err="1">
                <a:latin typeface="Guttman Keren" panose="02010401010101010101" pitchFamily="2" charset="-79"/>
                <a:cs typeface="Guttman Keren" panose="02010401010101010101" pitchFamily="2" charset="-79"/>
              </a:rPr>
              <a:t>אֶ</a:t>
            </a:r>
            <a:r>
              <a:rPr lang="he-IL" sz="1100" dirty="0">
                <a:latin typeface="Guttman Keren" panose="02010401010101010101" pitchFamily="2" charset="-79"/>
                <a:cs typeface="Guttman Keren" panose="02010401010101010101" pitchFamily="2" charset="-79"/>
              </a:rPr>
              <a:t>ת </a:t>
            </a:r>
            <a:r>
              <a:rPr lang="he-IL" sz="1100" dirty="0" smtClean="0">
                <a:latin typeface="Guttman Keren" panose="02010401010101010101" pitchFamily="2" charset="-79"/>
                <a:cs typeface="Guttman Keren" panose="02010401010101010101" pitchFamily="2" charset="-79"/>
              </a:rPr>
              <a:t>הַמִּצְרִי? </a:t>
            </a:r>
            <a:r>
              <a:rPr lang="he-IL" sz="1100" dirty="0">
                <a:latin typeface="Guttman Keren" panose="02010401010101010101" pitchFamily="2" charset="-79"/>
                <a:cs typeface="Guttman Keren" panose="02010401010101010101" pitchFamily="2" charset="-79"/>
              </a:rPr>
              <a:t>וַיִּירָא מֹשֶׁה וַיֹּאמַר אָכֵן נוֹדַע הַדָּבָר:  </a:t>
            </a:r>
            <a:endParaRPr lang="he-IL" sz="1100" dirty="0" smtClean="0">
              <a:latin typeface="Guttman Keren" panose="02010401010101010101" pitchFamily="2" charset="-79"/>
              <a:cs typeface="Guttman Keren" panose="02010401010101010101" pitchFamily="2" charset="-79"/>
            </a:endParaRPr>
          </a:p>
          <a:p>
            <a:pPr algn="just">
              <a:lnSpc>
                <a:spcPct val="150000"/>
              </a:lnSpc>
            </a:pPr>
            <a:r>
              <a:rPr lang="he-IL" sz="1100" b="1" dirty="0" smtClean="0">
                <a:latin typeface="Guttman Keren" panose="02010401010101010101" pitchFamily="2" charset="-79"/>
                <a:cs typeface="Guttman Keren" panose="02010401010101010101" pitchFamily="2" charset="-79"/>
              </a:rPr>
              <a:t>וַיִּשְׁמַע </a:t>
            </a:r>
            <a:r>
              <a:rPr lang="he-IL" sz="1100" b="1" dirty="0">
                <a:latin typeface="Guttman Keren" panose="02010401010101010101" pitchFamily="2" charset="-79"/>
                <a:cs typeface="Guttman Keren" panose="02010401010101010101" pitchFamily="2" charset="-79"/>
              </a:rPr>
              <a:t>פַּרְעֹה אֶת הַדָּבָר הַזֶּה וַיְבַקֵּשׁ לַהֲרֹג אֶת מֹשֶׁה וַיִּבְרַח מֹשֶׁה מִפְּנֵי פַרְעֹה</a:t>
            </a:r>
            <a:r>
              <a:rPr lang="he-IL" sz="1100" dirty="0">
                <a:latin typeface="Guttman Keren" panose="02010401010101010101" pitchFamily="2" charset="-79"/>
                <a:cs typeface="Guttman Keren" panose="02010401010101010101" pitchFamily="2" charset="-79"/>
              </a:rPr>
              <a:t> וַיֵּשֶׁב בְּאֶרֶץ מִדְיָן וַיֵּשֶׁב עַל הַבְּאֵר:  </a:t>
            </a:r>
            <a:endParaRPr lang="he-IL" sz="1100" dirty="0" smtClean="0">
              <a:latin typeface="Guttman Keren" panose="02010401010101010101" pitchFamily="2" charset="-79"/>
              <a:cs typeface="Guttman Keren" panose="02010401010101010101" pitchFamily="2" charset="-79"/>
            </a:endParaRPr>
          </a:p>
          <a:p>
            <a:pPr algn="just">
              <a:lnSpc>
                <a:spcPct val="150000"/>
              </a:lnSpc>
            </a:pPr>
            <a:r>
              <a:rPr lang="he-IL" sz="1100" dirty="0" smtClean="0">
                <a:latin typeface="Guttman Keren" panose="02010401010101010101" pitchFamily="2" charset="-79"/>
                <a:cs typeface="Guttman Keren" panose="02010401010101010101" pitchFamily="2" charset="-79"/>
              </a:rPr>
              <a:t>וּלְכֹהֵן </a:t>
            </a:r>
            <a:r>
              <a:rPr lang="he-IL" sz="1100" dirty="0">
                <a:latin typeface="Guttman Keren" panose="02010401010101010101" pitchFamily="2" charset="-79"/>
                <a:cs typeface="Guttman Keren" panose="02010401010101010101" pitchFamily="2" charset="-79"/>
              </a:rPr>
              <a:t>מִדְיָן שֶׁבַע בָּנוֹת וַתָּבֹאנָה </a:t>
            </a:r>
            <a:r>
              <a:rPr lang="he-IL" sz="1100" dirty="0" err="1">
                <a:latin typeface="Guttman Keren" panose="02010401010101010101" pitchFamily="2" charset="-79"/>
                <a:cs typeface="Guttman Keren" panose="02010401010101010101" pitchFamily="2" charset="-79"/>
              </a:rPr>
              <a:t>וַתִּד</a:t>
            </a:r>
            <a:r>
              <a:rPr lang="he-IL" sz="1100" dirty="0">
                <a:latin typeface="Guttman Keren" panose="02010401010101010101" pitchFamily="2" charset="-79"/>
                <a:cs typeface="Guttman Keren" panose="02010401010101010101" pitchFamily="2" charset="-79"/>
              </a:rPr>
              <a:t>ְלֶנ</a:t>
            </a:r>
            <a:r>
              <a:rPr lang="he-IL" sz="1100" dirty="0" err="1">
                <a:latin typeface="Guttman Keren" panose="02010401010101010101" pitchFamily="2" charset="-79"/>
                <a:cs typeface="Guttman Keren" panose="02010401010101010101" pitchFamily="2" charset="-79"/>
              </a:rPr>
              <a:t>ָה </a:t>
            </a:r>
            <a:r>
              <a:rPr lang="he-IL" sz="1100" dirty="0">
                <a:latin typeface="Guttman Keren" panose="02010401010101010101" pitchFamily="2" charset="-79"/>
                <a:cs typeface="Guttman Keren" panose="02010401010101010101" pitchFamily="2" charset="-79"/>
              </a:rPr>
              <a:t>וַתְּמַלֶּאנָה אֶת הָרְהָט</a:t>
            </a:r>
            <a:r>
              <a:rPr lang="he-IL" sz="1100" dirty="0" err="1">
                <a:latin typeface="Guttman Keren" panose="02010401010101010101" pitchFamily="2" charset="-79"/>
                <a:cs typeface="Guttman Keren" panose="02010401010101010101" pitchFamily="2" charset="-79"/>
              </a:rPr>
              <a:t>ִים </a:t>
            </a:r>
            <a:r>
              <a:rPr lang="he-IL" sz="1100" dirty="0">
                <a:latin typeface="Guttman Keren" panose="02010401010101010101" pitchFamily="2" charset="-79"/>
                <a:cs typeface="Guttman Keren" panose="02010401010101010101" pitchFamily="2" charset="-79"/>
              </a:rPr>
              <a:t>לְהַשְׁקוֹת צֹאן אֲבִיהֶן:  </a:t>
            </a:r>
            <a:endParaRPr lang="he-IL" sz="1100" dirty="0" smtClean="0">
              <a:latin typeface="Guttman Keren" panose="02010401010101010101" pitchFamily="2" charset="-79"/>
              <a:cs typeface="Guttman Keren" panose="02010401010101010101" pitchFamily="2" charset="-79"/>
            </a:endParaRPr>
          </a:p>
          <a:p>
            <a:pPr algn="just">
              <a:lnSpc>
                <a:spcPct val="150000"/>
              </a:lnSpc>
            </a:pPr>
            <a:r>
              <a:rPr lang="he-IL" sz="1100" dirty="0" smtClean="0">
                <a:latin typeface="Guttman Keren" panose="02010401010101010101" pitchFamily="2" charset="-79"/>
                <a:cs typeface="Guttman Keren" panose="02010401010101010101" pitchFamily="2" charset="-79"/>
              </a:rPr>
              <a:t>וַיָּבֹאוּ </a:t>
            </a:r>
            <a:r>
              <a:rPr lang="he-IL" sz="1100" dirty="0">
                <a:latin typeface="Guttman Keren" panose="02010401010101010101" pitchFamily="2" charset="-79"/>
                <a:cs typeface="Guttman Keren" panose="02010401010101010101" pitchFamily="2" charset="-79"/>
              </a:rPr>
              <a:t>הָרֹעִים וַיְגָרְשׁוּם </a:t>
            </a:r>
            <a:r>
              <a:rPr lang="he-IL" sz="1100" b="1" dirty="0" err="1">
                <a:latin typeface="Guttman Keren" panose="02010401010101010101" pitchFamily="2" charset="-79"/>
                <a:cs typeface="Guttman Keren" panose="02010401010101010101" pitchFamily="2" charset="-79"/>
              </a:rPr>
              <a:t>וַיּ</a:t>
            </a:r>
            <a:r>
              <a:rPr lang="he-IL" sz="1100" b="1" dirty="0">
                <a:latin typeface="Guttman Keren" panose="02010401010101010101" pitchFamily="2" charset="-79"/>
                <a:cs typeface="Guttman Keren" panose="02010401010101010101" pitchFamily="2" charset="-79"/>
              </a:rPr>
              <a:t>ָקָם מֹשֶׁה וַיּוֹשִׁעָן </a:t>
            </a:r>
            <a:r>
              <a:rPr lang="he-IL" sz="1100" b="1" dirty="0" err="1">
                <a:latin typeface="Guttman Keren" panose="02010401010101010101" pitchFamily="2" charset="-79"/>
                <a:cs typeface="Guttman Keren" panose="02010401010101010101" pitchFamily="2" charset="-79"/>
              </a:rPr>
              <a:t>וַיּ</a:t>
            </a:r>
            <a:r>
              <a:rPr lang="he-IL" sz="1100" b="1" dirty="0">
                <a:latin typeface="Guttman Keren" panose="02010401010101010101" pitchFamily="2" charset="-79"/>
                <a:cs typeface="Guttman Keren" panose="02010401010101010101" pitchFamily="2" charset="-79"/>
              </a:rPr>
              <a:t>ַשְׁקְ אֶת צֹאנָם</a:t>
            </a:r>
            <a:r>
              <a:rPr lang="he-IL" sz="1100" dirty="0">
                <a:latin typeface="Guttman Keren" panose="02010401010101010101" pitchFamily="2" charset="-79"/>
                <a:cs typeface="Guttman Keren" panose="02010401010101010101" pitchFamily="2" charset="-79"/>
              </a:rPr>
              <a:t>:  </a:t>
            </a:r>
            <a:endParaRPr lang="he-IL" sz="1100" dirty="0" smtClean="0">
              <a:latin typeface="Guttman Keren" panose="02010401010101010101" pitchFamily="2" charset="-79"/>
              <a:cs typeface="Guttman Keren" panose="02010401010101010101" pitchFamily="2" charset="-79"/>
            </a:endParaRPr>
          </a:p>
          <a:p>
            <a:pPr algn="just">
              <a:lnSpc>
                <a:spcPct val="150000"/>
              </a:lnSpc>
            </a:pPr>
            <a:r>
              <a:rPr lang="he-IL" sz="1100" dirty="0" smtClean="0">
                <a:latin typeface="Guttman Keren" panose="02010401010101010101" pitchFamily="2" charset="-79"/>
                <a:cs typeface="Guttman Keren" panose="02010401010101010101" pitchFamily="2" charset="-79"/>
              </a:rPr>
              <a:t>וַתָּבֹאנָה </a:t>
            </a:r>
            <a:r>
              <a:rPr lang="he-IL" sz="1100" dirty="0">
                <a:latin typeface="Guttman Keren" panose="02010401010101010101" pitchFamily="2" charset="-79"/>
                <a:cs typeface="Guttman Keren" panose="02010401010101010101" pitchFamily="2" charset="-79"/>
              </a:rPr>
              <a:t>אֶל רְעוּאֵל אֲבִיהֶן וַיֹּאמֶר מַדּוּעַ </a:t>
            </a:r>
            <a:r>
              <a:rPr lang="he-IL" sz="1100" dirty="0" err="1">
                <a:latin typeface="Guttman Keren" panose="02010401010101010101" pitchFamily="2" charset="-79"/>
                <a:cs typeface="Guttman Keren" panose="02010401010101010101" pitchFamily="2" charset="-79"/>
              </a:rPr>
              <a:t>מִהַר</a:t>
            </a:r>
            <a:r>
              <a:rPr lang="he-IL" sz="1100" dirty="0">
                <a:latin typeface="Guttman Keren" panose="02010401010101010101" pitchFamily="2" charset="-79"/>
                <a:cs typeface="Guttman Keren" panose="02010401010101010101" pitchFamily="2" charset="-79"/>
              </a:rPr>
              <a:t>ְתֶּן </a:t>
            </a:r>
            <a:r>
              <a:rPr lang="he-IL" sz="1100" dirty="0" err="1">
                <a:latin typeface="Guttman Keren" panose="02010401010101010101" pitchFamily="2" charset="-79"/>
                <a:cs typeface="Guttman Keren" panose="02010401010101010101" pitchFamily="2" charset="-79"/>
              </a:rPr>
              <a:t>בּ</a:t>
            </a:r>
            <a:r>
              <a:rPr lang="he-IL" sz="1100" dirty="0">
                <a:latin typeface="Guttman Keren" panose="02010401010101010101" pitchFamily="2" charset="-79"/>
                <a:cs typeface="Guttman Keren" panose="02010401010101010101" pitchFamily="2" charset="-79"/>
              </a:rPr>
              <a:t>ֹא </a:t>
            </a:r>
            <a:r>
              <a:rPr lang="he-IL" sz="1100" dirty="0" smtClean="0">
                <a:latin typeface="Guttman Keren" panose="02010401010101010101" pitchFamily="2" charset="-79"/>
                <a:cs typeface="Guttman Keren" panose="02010401010101010101" pitchFamily="2" charset="-79"/>
              </a:rPr>
              <a:t>הַיּוֹם?:  </a:t>
            </a:r>
            <a:r>
              <a:rPr lang="he-IL" sz="1100" dirty="0">
                <a:latin typeface="Guttman Keren" panose="02010401010101010101" pitchFamily="2" charset="-79"/>
                <a:cs typeface="Guttman Keren" panose="02010401010101010101" pitchFamily="2" charset="-79"/>
              </a:rPr>
              <a:t>וַתֹּאמַרְןָ אִישׁ מִצְרִי הִצִּילָנוּ מִיַּד הָרֹעִים וְגַם דָּלֹה </a:t>
            </a:r>
            <a:r>
              <a:rPr lang="he-IL" sz="1100" dirty="0" err="1">
                <a:latin typeface="Guttman Keren" panose="02010401010101010101" pitchFamily="2" charset="-79"/>
                <a:cs typeface="Guttman Keren" panose="02010401010101010101" pitchFamily="2" charset="-79"/>
              </a:rPr>
              <a:t>דָל</a:t>
            </a:r>
            <a:r>
              <a:rPr lang="he-IL" sz="1100" dirty="0">
                <a:latin typeface="Guttman Keren" panose="02010401010101010101" pitchFamily="2" charset="-79"/>
                <a:cs typeface="Guttman Keren" panose="02010401010101010101" pitchFamily="2" charset="-79"/>
              </a:rPr>
              <a:t>ָה לָנוּ </a:t>
            </a:r>
            <a:r>
              <a:rPr lang="he-IL" sz="1100" dirty="0" err="1">
                <a:latin typeface="Guttman Keren" panose="02010401010101010101" pitchFamily="2" charset="-79"/>
                <a:cs typeface="Guttman Keren" panose="02010401010101010101" pitchFamily="2" charset="-79"/>
              </a:rPr>
              <a:t>וַיּ</a:t>
            </a:r>
            <a:r>
              <a:rPr lang="he-IL" sz="1100" dirty="0">
                <a:latin typeface="Guttman Keren" panose="02010401010101010101" pitchFamily="2" charset="-79"/>
                <a:cs typeface="Guttman Keren" panose="02010401010101010101" pitchFamily="2" charset="-79"/>
              </a:rPr>
              <a:t>ַשְׁקְ אֶת הַצֹּאן:  </a:t>
            </a:r>
            <a:endParaRPr lang="he-IL" sz="1100" dirty="0" smtClean="0">
              <a:latin typeface="Guttman Keren" panose="02010401010101010101" pitchFamily="2" charset="-79"/>
              <a:cs typeface="Guttman Keren" panose="02010401010101010101" pitchFamily="2" charset="-79"/>
            </a:endParaRPr>
          </a:p>
          <a:p>
            <a:pPr algn="just">
              <a:lnSpc>
                <a:spcPct val="150000"/>
              </a:lnSpc>
            </a:pPr>
            <a:r>
              <a:rPr lang="he-IL" sz="1100" dirty="0" smtClean="0">
                <a:latin typeface="Guttman Keren" panose="02010401010101010101" pitchFamily="2" charset="-79"/>
                <a:cs typeface="Guttman Keren" panose="02010401010101010101" pitchFamily="2" charset="-79"/>
              </a:rPr>
              <a:t>וַיֹּאמֶר </a:t>
            </a:r>
            <a:r>
              <a:rPr lang="he-IL" sz="1100" dirty="0">
                <a:latin typeface="Guttman Keren" panose="02010401010101010101" pitchFamily="2" charset="-79"/>
                <a:cs typeface="Guttman Keren" panose="02010401010101010101" pitchFamily="2" charset="-79"/>
              </a:rPr>
              <a:t>אֶל </a:t>
            </a:r>
            <a:r>
              <a:rPr lang="he-IL" sz="1100" dirty="0" err="1">
                <a:latin typeface="Guttman Keren" panose="02010401010101010101" pitchFamily="2" charset="-79"/>
                <a:cs typeface="Guttman Keren" panose="02010401010101010101" pitchFamily="2" charset="-79"/>
              </a:rPr>
              <a:t>בְּנֹ</a:t>
            </a:r>
            <a:r>
              <a:rPr lang="he-IL" sz="1100" dirty="0">
                <a:latin typeface="Guttman Keren" panose="02010401010101010101" pitchFamily="2" charset="-79"/>
                <a:cs typeface="Guttman Keren" panose="02010401010101010101" pitchFamily="2" charset="-79"/>
              </a:rPr>
              <a:t>תָיו </a:t>
            </a:r>
            <a:r>
              <a:rPr lang="he-IL" sz="1100" dirty="0" err="1">
                <a:latin typeface="Guttman Keren" panose="02010401010101010101" pitchFamily="2" charset="-79"/>
                <a:cs typeface="Guttman Keren" panose="02010401010101010101" pitchFamily="2" charset="-79"/>
              </a:rPr>
              <a:t>וְאַ</a:t>
            </a:r>
            <a:r>
              <a:rPr lang="he-IL" sz="1100" dirty="0">
                <a:latin typeface="Guttman Keren" panose="02010401010101010101" pitchFamily="2" charset="-79"/>
                <a:cs typeface="Guttman Keren" panose="02010401010101010101" pitchFamily="2" charset="-79"/>
              </a:rPr>
              <a:t>יּוֹ לָמָּה זֶּה עֲזַבְתֶּן אֶת הָאִישׁ קִרְאֶן לוֹ וְיֹאכַל לָחֶם: </a:t>
            </a:r>
            <a:r>
              <a:rPr lang="he-IL" sz="1100" dirty="0" smtClean="0">
                <a:latin typeface="Guttman Keren" panose="02010401010101010101" pitchFamily="2" charset="-79"/>
                <a:cs typeface="Guttman Keren" panose="02010401010101010101" pitchFamily="2" charset="-79"/>
              </a:rPr>
              <a:t>    </a:t>
            </a:r>
            <a:r>
              <a:rPr lang="he-IL" sz="800" dirty="0" smtClean="0">
                <a:latin typeface="Guttman Keren" panose="02010401010101010101" pitchFamily="2" charset="-79"/>
              </a:rPr>
              <a:t>שמות </a:t>
            </a:r>
            <a:r>
              <a:rPr lang="he-IL" sz="800" dirty="0">
                <a:latin typeface="Guttman Keren" panose="02010401010101010101" pitchFamily="2" charset="-79"/>
              </a:rPr>
              <a:t>פרק ב, </a:t>
            </a:r>
            <a:r>
              <a:rPr lang="he-IL" sz="800" dirty="0" err="1">
                <a:latin typeface="Guttman Keren" panose="02010401010101010101" pitchFamily="2" charset="-79"/>
              </a:rPr>
              <a:t>יב</a:t>
            </a:r>
            <a:r>
              <a:rPr lang="he-IL" sz="800" dirty="0">
                <a:latin typeface="Guttman Keren" panose="02010401010101010101" pitchFamily="2" charset="-79"/>
              </a:rPr>
              <a:t>-כ </a:t>
            </a:r>
          </a:p>
        </p:txBody>
      </p:sp>
      <p:sp>
        <p:nvSpPr>
          <p:cNvPr id="6" name="TextBox 5"/>
          <p:cNvSpPr txBox="1"/>
          <p:nvPr/>
        </p:nvSpPr>
        <p:spPr>
          <a:xfrm>
            <a:off x="9471114" y="3690114"/>
            <a:ext cx="2361495" cy="1292662"/>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pPr algn="just">
              <a:lnSpc>
                <a:spcPct val="150000"/>
              </a:lnSpc>
            </a:pPr>
            <a:r>
              <a:rPr lang="he-IL" sz="1100" u="sng" dirty="0" smtClean="0">
                <a:latin typeface="Guttman Keren" panose="02010401010101010101" pitchFamily="2" charset="-79"/>
              </a:rPr>
              <a:t>ב. עריצות מול הפחד</a:t>
            </a:r>
          </a:p>
          <a:p>
            <a:pPr algn="just">
              <a:lnSpc>
                <a:spcPct val="150000"/>
              </a:lnSpc>
            </a:pPr>
            <a:r>
              <a:rPr lang="he-IL" sz="1100" dirty="0" smtClean="0">
                <a:latin typeface="Guttman Keren" panose="02010401010101010101" pitchFamily="2" charset="-79"/>
                <a:cs typeface="Guttman Keren" panose="02010401010101010101" pitchFamily="2" charset="-79"/>
              </a:rPr>
              <a:t>הֲלוֹא </a:t>
            </a:r>
            <a:r>
              <a:rPr lang="he-IL" sz="1100" dirty="0" err="1">
                <a:latin typeface="Guttman Keren" panose="02010401010101010101" pitchFamily="2" charset="-79"/>
                <a:cs typeface="Guttman Keren" panose="02010401010101010101" pitchFamily="2" charset="-79"/>
              </a:rPr>
              <a:t>צִוִּיתִי</a:t>
            </a:r>
            <a:r>
              <a:rPr lang="he-IL" sz="1100" dirty="0">
                <a:latin typeface="Guttman Keren" panose="02010401010101010101" pitchFamily="2" charset="-79"/>
                <a:cs typeface="Guttman Keren" panose="02010401010101010101" pitchFamily="2" charset="-79"/>
              </a:rPr>
              <a:t>ךָ חֲזַק וֶאֱמָץ </a:t>
            </a:r>
            <a:endParaRPr lang="he-IL" sz="1100" dirty="0" smtClean="0">
              <a:latin typeface="Guttman Keren" panose="02010401010101010101" pitchFamily="2" charset="-79"/>
              <a:cs typeface="Guttman Keren" panose="02010401010101010101" pitchFamily="2" charset="-79"/>
            </a:endParaRPr>
          </a:p>
          <a:p>
            <a:pPr algn="just">
              <a:lnSpc>
                <a:spcPct val="150000"/>
              </a:lnSpc>
            </a:pPr>
            <a:r>
              <a:rPr lang="he-IL" sz="1100" dirty="0" smtClean="0">
                <a:latin typeface="Guttman Keren" panose="02010401010101010101" pitchFamily="2" charset="-79"/>
                <a:cs typeface="Guttman Keren" panose="02010401010101010101" pitchFamily="2" charset="-79"/>
              </a:rPr>
              <a:t>אַל </a:t>
            </a:r>
            <a:r>
              <a:rPr lang="he-IL" sz="1100" b="1" dirty="0" err="1">
                <a:latin typeface="Guttman Keren" panose="02010401010101010101" pitchFamily="2" charset="-79"/>
                <a:cs typeface="Guttman Keren" panose="02010401010101010101" pitchFamily="2" charset="-79"/>
              </a:rPr>
              <a:t>תַּע</a:t>
            </a:r>
            <a:r>
              <a:rPr lang="he-IL" sz="1100" b="1" dirty="0">
                <a:latin typeface="Guttman Keren" panose="02010401010101010101" pitchFamily="2" charset="-79"/>
                <a:cs typeface="Guttman Keren" panose="02010401010101010101" pitchFamily="2" charset="-79"/>
              </a:rPr>
              <a:t>ֲרֹ</a:t>
            </a:r>
            <a:r>
              <a:rPr lang="he-IL" sz="1100" b="1" dirty="0" err="1">
                <a:latin typeface="Guttman Keren" panose="02010401010101010101" pitchFamily="2" charset="-79"/>
                <a:cs typeface="Guttman Keren" panose="02010401010101010101" pitchFamily="2" charset="-79"/>
              </a:rPr>
              <a:t>ץ</a:t>
            </a:r>
            <a:r>
              <a:rPr lang="he-IL" sz="1100" dirty="0" err="1">
                <a:latin typeface="Guttman Keren" panose="02010401010101010101" pitchFamily="2" charset="-79"/>
                <a:cs typeface="Guttman Keren" panose="02010401010101010101" pitchFamily="2" charset="-79"/>
              </a:rPr>
              <a:t> </a:t>
            </a:r>
            <a:r>
              <a:rPr lang="he-IL" sz="1100" dirty="0">
                <a:latin typeface="Guttman Keren" panose="02010401010101010101" pitchFamily="2" charset="-79"/>
                <a:cs typeface="Guttman Keren" panose="02010401010101010101" pitchFamily="2" charset="-79"/>
              </a:rPr>
              <a:t>וְאַל </a:t>
            </a:r>
            <a:r>
              <a:rPr lang="he-IL" sz="1100" b="1" dirty="0">
                <a:latin typeface="Guttman Keren" panose="02010401010101010101" pitchFamily="2" charset="-79"/>
                <a:cs typeface="Guttman Keren" panose="02010401010101010101" pitchFamily="2" charset="-79"/>
              </a:rPr>
              <a:t>תֵּחָת </a:t>
            </a:r>
            <a:endParaRPr lang="he-IL" sz="1100" b="1" dirty="0" smtClean="0">
              <a:latin typeface="Guttman Keren" panose="02010401010101010101" pitchFamily="2" charset="-79"/>
              <a:cs typeface="Guttman Keren" panose="02010401010101010101" pitchFamily="2" charset="-79"/>
            </a:endParaRPr>
          </a:p>
          <a:p>
            <a:pPr algn="just">
              <a:lnSpc>
                <a:spcPct val="150000"/>
              </a:lnSpc>
            </a:pPr>
            <a:r>
              <a:rPr lang="he-IL" sz="1100" dirty="0" smtClean="0">
                <a:latin typeface="Guttman Keren" panose="02010401010101010101" pitchFamily="2" charset="-79"/>
                <a:cs typeface="Guttman Keren" panose="02010401010101010101" pitchFamily="2" charset="-79"/>
              </a:rPr>
              <a:t>כִּ</a:t>
            </a:r>
            <a:r>
              <a:rPr lang="he-IL" sz="1100" dirty="0" err="1" smtClean="0">
                <a:latin typeface="Guttman Keren" panose="02010401010101010101" pitchFamily="2" charset="-79"/>
                <a:cs typeface="Guttman Keren" panose="02010401010101010101" pitchFamily="2" charset="-79"/>
              </a:rPr>
              <a:t>י </a:t>
            </a:r>
            <a:r>
              <a:rPr lang="he-IL" sz="1100" dirty="0">
                <a:latin typeface="Guttman Keren" panose="02010401010101010101" pitchFamily="2" charset="-79"/>
                <a:cs typeface="Guttman Keren" panose="02010401010101010101" pitchFamily="2" charset="-79"/>
              </a:rPr>
              <a:t>עִמְּךָ ה' </a:t>
            </a:r>
            <a:r>
              <a:rPr lang="he-IL" sz="1100" dirty="0" err="1">
                <a:latin typeface="Guttman Keren" panose="02010401010101010101" pitchFamily="2" charset="-79"/>
                <a:cs typeface="Guttman Keren" panose="02010401010101010101" pitchFamily="2" charset="-79"/>
              </a:rPr>
              <a:t>אֱלֹהֶי</a:t>
            </a:r>
            <a:r>
              <a:rPr lang="he-IL" sz="1100" dirty="0">
                <a:latin typeface="Guttman Keren" panose="02010401010101010101" pitchFamily="2" charset="-79"/>
                <a:cs typeface="Guttman Keren" panose="02010401010101010101" pitchFamily="2" charset="-79"/>
              </a:rPr>
              <a:t>ךָ בְּכֹל אֲשֶׁר תֵּלֵךְ: </a:t>
            </a:r>
            <a:endParaRPr lang="he-IL" sz="1100" dirty="0" smtClean="0">
              <a:latin typeface="Guttman Keren" panose="02010401010101010101" pitchFamily="2" charset="-79"/>
              <a:cs typeface="Guttman Keren" panose="02010401010101010101" pitchFamily="2" charset="-79"/>
            </a:endParaRPr>
          </a:p>
          <a:p>
            <a:pPr algn="just">
              <a:lnSpc>
                <a:spcPct val="150000"/>
              </a:lnSpc>
            </a:pPr>
            <a:r>
              <a:rPr lang="he-IL" sz="800" dirty="0" smtClean="0">
                <a:latin typeface="Guttman Keren" panose="02010401010101010101" pitchFamily="2" charset="-79"/>
              </a:rPr>
              <a:t>יהושע א', ט'</a:t>
            </a:r>
            <a:endParaRPr lang="he-IL" sz="800" dirty="0">
              <a:latin typeface="Guttman Keren" panose="02010401010101010101" pitchFamily="2" charset="-79"/>
            </a:endParaRPr>
          </a:p>
        </p:txBody>
      </p:sp>
      <p:sp>
        <p:nvSpPr>
          <p:cNvPr id="8" name="תיבת טקסט 1"/>
          <p:cNvSpPr txBox="1"/>
          <p:nvPr/>
        </p:nvSpPr>
        <p:spPr>
          <a:xfrm>
            <a:off x="191533" y="542536"/>
            <a:ext cx="4155191" cy="4043111"/>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1" fromWordArt="0" anchor="t" anchorCtr="0" forceAA="0" compatLnSpc="1">
            <a:prstTxWarp prst="textNoShape">
              <a:avLst/>
            </a:prstTxWarp>
            <a:noAutofit/>
          </a:bodyPr>
          <a:lstStyle/>
          <a:p>
            <a:pPr algn="just" rtl="1">
              <a:lnSpc>
                <a:spcPct val="150000"/>
              </a:lnSpc>
              <a:spcAft>
                <a:spcPts val="1000"/>
              </a:spcAft>
            </a:pPr>
            <a:r>
              <a:rPr lang="he-IL" sz="1100" dirty="0" smtClean="0">
                <a:effectLst/>
                <a:ea typeface="Calibri"/>
                <a:cs typeface="Arial"/>
              </a:rPr>
              <a:t> ג</a:t>
            </a:r>
            <a:r>
              <a:rPr lang="he-IL" sz="1100" u="sng" dirty="0" smtClean="0">
                <a:effectLst/>
                <a:ea typeface="Calibri"/>
                <a:cs typeface="Arial"/>
              </a:rPr>
              <a:t>. לא לפחד ולא להשתמש באומץ בהגזמה. </a:t>
            </a:r>
            <a:endParaRPr lang="he-IL" sz="1100" u="sng" dirty="0">
              <a:ea typeface="Calibri"/>
              <a:cs typeface="Arial"/>
            </a:endParaRPr>
          </a:p>
          <a:p>
            <a:pPr algn="just" rtl="1">
              <a:lnSpc>
                <a:spcPct val="150000"/>
              </a:lnSpc>
              <a:spcAft>
                <a:spcPts val="1000"/>
              </a:spcAft>
            </a:pPr>
            <a:r>
              <a:rPr lang="he-IL" sz="1200" dirty="0" smtClean="0">
                <a:effectLst/>
                <a:ea typeface="Calibri"/>
                <a:cs typeface="Arial"/>
              </a:rPr>
              <a:t>בשומר </a:t>
            </a:r>
            <a:r>
              <a:rPr lang="he-IL" sz="1200" dirty="0">
                <a:effectLst/>
                <a:ea typeface="Calibri"/>
                <a:cs typeface="Arial"/>
              </a:rPr>
              <a:t>החדש אנו מבקשים לדבוק בכל שלושת המשמעויות של האומץ כפי שהוא בא לידי ביטוי בפסוקים </a:t>
            </a:r>
            <a:r>
              <a:rPr lang="he-IL" sz="1200" dirty="0" smtClean="0">
                <a:effectLst/>
                <a:ea typeface="Calibri"/>
                <a:cs typeface="Arial"/>
              </a:rPr>
              <a:t>שבתחילת ספר יהושוע בהם מוזכר השורש א.מ.צ שלוש פעמיים...</a:t>
            </a:r>
            <a:r>
              <a:rPr lang="he-IL" sz="1200" b="1" dirty="0" smtClean="0">
                <a:effectLst/>
                <a:ea typeface="Calibri"/>
                <a:cs typeface="Arial"/>
              </a:rPr>
              <a:t>בפעם השלישית מוזהר יהושע לא לערוץ (להיות עריץ ואכזר) ולא לפחד [אל תחת]</a:t>
            </a:r>
            <a:r>
              <a:rPr lang="he-IL" sz="1200" dirty="0" smtClean="0">
                <a:effectLst/>
                <a:ea typeface="Calibri"/>
                <a:cs typeface="Arial"/>
              </a:rPr>
              <a:t>. </a:t>
            </a:r>
          </a:p>
          <a:p>
            <a:pPr algn="just" rtl="1">
              <a:lnSpc>
                <a:spcPct val="150000"/>
              </a:lnSpc>
              <a:spcAft>
                <a:spcPts val="1000"/>
              </a:spcAft>
            </a:pPr>
            <a:r>
              <a:rPr lang="he-IL" sz="1200" dirty="0" smtClean="0">
                <a:effectLst/>
                <a:ea typeface="Calibri"/>
                <a:cs typeface="Arial"/>
              </a:rPr>
              <a:t>מצד אחד יהושו</a:t>
            </a:r>
            <a:r>
              <a:rPr lang="he-IL" sz="1200" dirty="0" smtClean="0">
                <a:ea typeface="Calibri"/>
                <a:cs typeface="Arial"/>
              </a:rPr>
              <a:t>ע מתבקש לא לפחד ומצד שני לא להשתמש באמץ בעריצות. </a:t>
            </a:r>
            <a:r>
              <a:rPr lang="he-IL" sz="1200" dirty="0" smtClean="0">
                <a:effectLst/>
                <a:ea typeface="Calibri"/>
                <a:cs typeface="Arial"/>
              </a:rPr>
              <a:t> אנו </a:t>
            </a:r>
            <a:r>
              <a:rPr lang="he-IL" sz="1200" dirty="0">
                <a:effectLst/>
                <a:ea typeface="Calibri"/>
                <a:cs typeface="Arial"/>
              </a:rPr>
              <a:t>מבקשים לדעת ולהקפיד </a:t>
            </a:r>
            <a:r>
              <a:rPr lang="he-IL" sz="1200" b="1" dirty="0">
                <a:effectLst/>
                <a:ea typeface="Calibri"/>
                <a:cs typeface="Arial"/>
              </a:rPr>
              <a:t>לא לפחד </a:t>
            </a:r>
            <a:r>
              <a:rPr lang="he-IL" sz="1200" dirty="0">
                <a:effectLst/>
                <a:ea typeface="Calibri"/>
                <a:cs typeface="Arial"/>
              </a:rPr>
              <a:t>ולאזור אומץ מול גורמים מעכבים או עוינים, אך בה במידה לאזור אומץ </a:t>
            </a:r>
            <a:r>
              <a:rPr lang="he-IL" sz="1200" b="1" dirty="0">
                <a:effectLst/>
                <a:ea typeface="Calibri"/>
                <a:cs typeface="Arial"/>
              </a:rPr>
              <a:t>לא להפוך לארגון עריץ</a:t>
            </a:r>
            <a:r>
              <a:rPr lang="he-IL" sz="1200" dirty="0">
                <a:effectLst/>
                <a:ea typeface="Calibri"/>
                <a:cs typeface="Arial"/>
              </a:rPr>
              <a:t> ששוכח את האדם באשר הוא. אנו מבקשים לפעול בגובה העיניים. </a:t>
            </a:r>
            <a:r>
              <a:rPr lang="he-IL" sz="1200" b="1" dirty="0">
                <a:effectLst/>
                <a:ea typeface="Calibri"/>
                <a:cs typeface="Arial"/>
              </a:rPr>
              <a:t>להיות במקום המדויק שלא מתחת למטרות שלנו ולא מעל.</a:t>
            </a:r>
            <a:r>
              <a:rPr lang="he-IL" sz="1200" dirty="0">
                <a:effectLst/>
                <a:ea typeface="Calibri"/>
                <a:cs typeface="Arial"/>
              </a:rPr>
              <a:t> רק אומץ פנימי עמוק ויציב יכול לתת ביטחון עצמי בדרך תוך הימנעות מהפעלת כוחות מוגזמים במקומות שאין בהם צורך. בוודאי הימנעות מכל אלימות והפעלת כוח מיותר. </a:t>
            </a:r>
            <a:r>
              <a:rPr lang="he-IL" sz="1200" dirty="0" smtClean="0">
                <a:effectLst/>
                <a:ea typeface="Calibri"/>
                <a:cs typeface="Arial"/>
              </a:rPr>
              <a:t>  </a:t>
            </a:r>
            <a:r>
              <a:rPr lang="en-US" sz="800" dirty="0">
                <a:effectLst/>
                <a:ea typeface="Calibri"/>
                <a:cs typeface="Arial"/>
              </a:rPr>
              <a:t> </a:t>
            </a:r>
            <a:r>
              <a:rPr lang="he-IL" sz="800" dirty="0" smtClean="0">
                <a:ea typeface="Calibri"/>
              </a:rPr>
              <a:t>מתוך </a:t>
            </a:r>
            <a:r>
              <a:rPr lang="he-IL" sz="800" dirty="0">
                <a:ea typeface="Calibri"/>
              </a:rPr>
              <a:t>חוברת התכנים של השומר </a:t>
            </a:r>
            <a:r>
              <a:rPr lang="he-IL" sz="800" dirty="0" smtClean="0">
                <a:ea typeface="Calibri"/>
              </a:rPr>
              <a:t>החדש</a:t>
            </a:r>
            <a:endParaRPr lang="en-US" sz="800" dirty="0">
              <a:effectLst/>
              <a:ea typeface="Calibri"/>
              <a:cs typeface="Arial"/>
            </a:endParaRPr>
          </a:p>
        </p:txBody>
      </p:sp>
      <p:sp>
        <p:nvSpPr>
          <p:cNvPr id="9" name="TextBox 8"/>
          <p:cNvSpPr txBox="1"/>
          <p:nvPr/>
        </p:nvSpPr>
        <p:spPr>
          <a:xfrm>
            <a:off x="9416954" y="235355"/>
            <a:ext cx="2477673" cy="2862322"/>
          </a:xfrm>
          <a:prstGeom prst="rect">
            <a:avLst/>
          </a:prstGeom>
          <a:solidFill>
            <a:schemeClr val="accent2">
              <a:lumMod val="40000"/>
              <a:lumOff val="60000"/>
            </a:schemeClr>
          </a:solidFill>
        </p:spPr>
        <p:txBody>
          <a:bodyPr wrap="square" rtlCol="1">
            <a:spAutoFit/>
          </a:bodyPr>
          <a:lstStyle/>
          <a:p>
            <a:pPr algn="just">
              <a:lnSpc>
                <a:spcPct val="150000"/>
              </a:lnSpc>
            </a:pPr>
            <a:r>
              <a:rPr lang="he-IL" sz="1000" b="1" u="sng" dirty="0" smtClean="0"/>
              <a:t>רקע:</a:t>
            </a:r>
          </a:p>
          <a:p>
            <a:pPr algn="just">
              <a:lnSpc>
                <a:spcPct val="150000"/>
              </a:lnSpc>
            </a:pPr>
            <a:r>
              <a:rPr lang="he-IL" sz="1000" dirty="0" smtClean="0"/>
              <a:t>האומץ דורש יציאה מאזור הנוחות. </a:t>
            </a:r>
          </a:p>
          <a:p>
            <a:pPr algn="just">
              <a:lnSpc>
                <a:spcPct val="150000"/>
              </a:lnSpc>
            </a:pPr>
            <a:r>
              <a:rPr lang="he-IL" sz="1000" dirty="0" smtClean="0"/>
              <a:t>פעמים רבות אף תוך כדי סיכון אישי ומחיר חברתי. </a:t>
            </a:r>
          </a:p>
          <a:p>
            <a:pPr algn="just">
              <a:lnSpc>
                <a:spcPct val="150000"/>
              </a:lnSpc>
            </a:pPr>
            <a:r>
              <a:rPr lang="he-IL" sz="1000" dirty="0" smtClean="0"/>
              <a:t>תנועת האומץ דורשת כוחות פנימיים. </a:t>
            </a:r>
          </a:p>
          <a:p>
            <a:pPr algn="just">
              <a:lnSpc>
                <a:spcPct val="150000"/>
              </a:lnSpc>
            </a:pPr>
            <a:endParaRPr lang="he-IL" sz="1000" dirty="0" smtClean="0"/>
          </a:p>
          <a:p>
            <a:pPr algn="just">
              <a:lnSpc>
                <a:spcPct val="150000"/>
              </a:lnSpc>
            </a:pPr>
            <a:r>
              <a:rPr lang="he-IL" sz="1000" dirty="0" smtClean="0"/>
              <a:t>ודווקא בגלל זה אומץ יכול להיות כוח לא </a:t>
            </a:r>
            <a:r>
              <a:rPr lang="he-IL" sz="1000" dirty="0" err="1" smtClean="0"/>
              <a:t>מדוייק</a:t>
            </a:r>
            <a:r>
              <a:rPr lang="he-IL" sz="1000" dirty="0" smtClean="0"/>
              <a:t>, שבידי אנשים לא נכונים יכול להפוך לכוח פראי ואפילו הרסני.</a:t>
            </a:r>
          </a:p>
          <a:p>
            <a:pPr algn="just">
              <a:lnSpc>
                <a:spcPct val="150000"/>
              </a:lnSpc>
            </a:pPr>
            <a:endParaRPr lang="he-IL" sz="1000" dirty="0" smtClean="0"/>
          </a:p>
          <a:p>
            <a:pPr algn="just">
              <a:lnSpc>
                <a:spcPct val="150000"/>
              </a:lnSpc>
            </a:pPr>
            <a:r>
              <a:rPr lang="he-IL" sz="1000" dirty="0" smtClean="0"/>
              <a:t>מהם מוקדי הבעייתיות שבאומץ?</a:t>
            </a:r>
          </a:p>
          <a:p>
            <a:pPr algn="just">
              <a:lnSpc>
                <a:spcPct val="150000"/>
              </a:lnSpc>
            </a:pPr>
            <a:r>
              <a:rPr lang="he-IL" sz="1000" dirty="0" smtClean="0"/>
              <a:t>מהם הדגשים לדרך </a:t>
            </a:r>
            <a:r>
              <a:rPr lang="he-IL" sz="1000" dirty="0" err="1" smtClean="0"/>
              <a:t>המדוייקת</a:t>
            </a:r>
            <a:r>
              <a:rPr lang="he-IL" sz="1000" dirty="0" smtClean="0"/>
              <a:t> של האומץ?</a:t>
            </a:r>
          </a:p>
        </p:txBody>
      </p:sp>
      <p:sp>
        <p:nvSpPr>
          <p:cNvPr id="10" name="TextBox 9"/>
          <p:cNvSpPr txBox="1"/>
          <p:nvPr/>
        </p:nvSpPr>
        <p:spPr>
          <a:xfrm>
            <a:off x="477671" y="4580453"/>
            <a:ext cx="7151428" cy="2277547"/>
          </a:xfrm>
          <a:prstGeom prst="rect">
            <a:avLst/>
          </a:prstGeom>
          <a:solidFill>
            <a:schemeClr val="bg2">
              <a:lumMod val="90000"/>
            </a:schemeClr>
          </a:solidFill>
        </p:spPr>
        <p:txBody>
          <a:bodyPr wrap="square" rtlCol="1">
            <a:spAutoFit/>
          </a:bodyPr>
          <a:lstStyle/>
          <a:p>
            <a:r>
              <a:rPr lang="he-IL" sz="1000" dirty="0" smtClean="0"/>
              <a:t>שאלות לעיון ולהעמקה: </a:t>
            </a:r>
          </a:p>
          <a:p>
            <a:pPr lvl="0" algn="just">
              <a:lnSpc>
                <a:spcPct val="150000"/>
              </a:lnSpc>
            </a:pPr>
            <a:r>
              <a:rPr lang="he-IL" sz="1100" u="sng" dirty="0">
                <a:solidFill>
                  <a:prstClr val="black"/>
                </a:solidFill>
                <a:latin typeface="Guttman Keren" panose="02010401010101010101" pitchFamily="2" charset="-79"/>
              </a:rPr>
              <a:t>א. משה בתחילת  </a:t>
            </a:r>
            <a:r>
              <a:rPr lang="he-IL" sz="1100" u="sng" dirty="0" smtClean="0">
                <a:solidFill>
                  <a:prstClr val="black"/>
                </a:solidFill>
                <a:latin typeface="Guttman Keren" panose="02010401010101010101" pitchFamily="2" charset="-79"/>
              </a:rPr>
              <a:t>דרכו</a:t>
            </a:r>
          </a:p>
          <a:p>
            <a:pPr marL="171450" lvl="0" indent="-171450" algn="just">
              <a:lnSpc>
                <a:spcPct val="150000"/>
              </a:lnSpc>
              <a:buFont typeface="Arial" panose="020B0604020202020204" pitchFamily="34" charset="0"/>
              <a:buChar char="•"/>
            </a:pPr>
            <a:r>
              <a:rPr lang="he-IL" sz="1100" dirty="0" smtClean="0">
                <a:solidFill>
                  <a:prstClr val="black"/>
                </a:solidFill>
                <a:latin typeface="Guttman Keren" panose="02010401010101010101" pitchFamily="2" charset="-79"/>
              </a:rPr>
              <a:t>מהן </a:t>
            </a:r>
            <a:r>
              <a:rPr lang="he-IL" sz="1100" b="1" dirty="0" smtClean="0">
                <a:solidFill>
                  <a:prstClr val="black"/>
                </a:solidFill>
                <a:latin typeface="Guttman Keren" panose="02010401010101010101" pitchFamily="2" charset="-79"/>
              </a:rPr>
              <a:t>שלושת הפעולות (של משה) מתוך אומץ אזרחי </a:t>
            </a:r>
            <a:r>
              <a:rPr lang="he-IL" sz="1100" dirty="0" smtClean="0">
                <a:solidFill>
                  <a:prstClr val="black"/>
                </a:solidFill>
                <a:latin typeface="Guttman Keren" panose="02010401010101010101" pitchFamily="2" charset="-79"/>
              </a:rPr>
              <a:t>המופיעות בקטע? </a:t>
            </a:r>
          </a:p>
          <a:p>
            <a:pPr marL="171450" lvl="0" indent="-171450" algn="just">
              <a:lnSpc>
                <a:spcPct val="150000"/>
              </a:lnSpc>
              <a:buFont typeface="Arial" panose="020B0604020202020204" pitchFamily="34" charset="0"/>
              <a:buChar char="•"/>
            </a:pPr>
            <a:r>
              <a:rPr lang="he-IL" sz="1100" dirty="0" smtClean="0">
                <a:solidFill>
                  <a:prstClr val="black"/>
                </a:solidFill>
                <a:latin typeface="Guttman Keren" panose="02010401010101010101" pitchFamily="2" charset="-79"/>
              </a:rPr>
              <a:t>מהו </a:t>
            </a:r>
            <a:r>
              <a:rPr lang="he-IL" sz="1100" b="1" dirty="0" smtClean="0">
                <a:solidFill>
                  <a:prstClr val="black"/>
                </a:solidFill>
                <a:latin typeface="Guttman Keren" panose="02010401010101010101" pitchFamily="2" charset="-79"/>
              </a:rPr>
              <a:t>הקשר</a:t>
            </a:r>
            <a:r>
              <a:rPr lang="he-IL" sz="1100" dirty="0" smtClean="0">
                <a:solidFill>
                  <a:prstClr val="black"/>
                </a:solidFill>
                <a:latin typeface="Guttman Keren" panose="02010401010101010101" pitchFamily="2" charset="-79"/>
              </a:rPr>
              <a:t> בין שלושת הפעולות? האם יש כאן </a:t>
            </a:r>
            <a:r>
              <a:rPr lang="he-IL" sz="1100" b="1" dirty="0" smtClean="0">
                <a:solidFill>
                  <a:prstClr val="black"/>
                </a:solidFill>
                <a:latin typeface="Guttman Keren" panose="02010401010101010101" pitchFamily="2" charset="-79"/>
              </a:rPr>
              <a:t>הדרגה</a:t>
            </a:r>
            <a:r>
              <a:rPr lang="he-IL" sz="1100" dirty="0" smtClean="0">
                <a:solidFill>
                  <a:prstClr val="black"/>
                </a:solidFill>
                <a:latin typeface="Guttman Keren" panose="02010401010101010101" pitchFamily="2" charset="-79"/>
              </a:rPr>
              <a:t>? איך אתם מסבירים את ההבדל הגדול בין הפעולה הראשונה לשנייה?</a:t>
            </a:r>
          </a:p>
          <a:p>
            <a:pPr marL="171450" lvl="0" indent="-171450" algn="just">
              <a:lnSpc>
                <a:spcPct val="150000"/>
              </a:lnSpc>
              <a:buFont typeface="Arial" panose="020B0604020202020204" pitchFamily="34" charset="0"/>
              <a:buChar char="•"/>
            </a:pPr>
            <a:r>
              <a:rPr lang="he-IL" sz="1100" dirty="0" smtClean="0">
                <a:solidFill>
                  <a:prstClr val="black"/>
                </a:solidFill>
                <a:latin typeface="Guttman Keren" panose="02010401010101010101" pitchFamily="2" charset="-79"/>
              </a:rPr>
              <a:t>אלו </a:t>
            </a:r>
            <a:r>
              <a:rPr lang="he-IL" sz="1100" b="1" dirty="0" smtClean="0">
                <a:solidFill>
                  <a:prstClr val="black"/>
                </a:solidFill>
                <a:latin typeface="Guttman Keren" panose="02010401010101010101" pitchFamily="2" charset="-79"/>
              </a:rPr>
              <a:t>שני מחירים </a:t>
            </a:r>
            <a:r>
              <a:rPr lang="he-IL" sz="1100" dirty="0" smtClean="0">
                <a:solidFill>
                  <a:prstClr val="black"/>
                </a:solidFill>
                <a:latin typeface="Guttman Keren" panose="02010401010101010101" pitchFamily="2" charset="-79"/>
              </a:rPr>
              <a:t>משה משלם בגלל האומץ האזרחי שלו? איזה מחירים ישלם היום מי שפועל באומץ אזרחי?</a:t>
            </a:r>
          </a:p>
          <a:p>
            <a:pPr algn="just">
              <a:lnSpc>
                <a:spcPct val="150000"/>
              </a:lnSpc>
            </a:pPr>
            <a:r>
              <a:rPr lang="he-IL" sz="1100" u="sng" dirty="0">
                <a:solidFill>
                  <a:prstClr val="black"/>
                </a:solidFill>
                <a:latin typeface="Guttman Keren" panose="02010401010101010101" pitchFamily="2" charset="-79"/>
              </a:rPr>
              <a:t>ב. </a:t>
            </a:r>
            <a:r>
              <a:rPr lang="he-IL" sz="1100" u="sng" dirty="0" smtClean="0">
                <a:solidFill>
                  <a:prstClr val="black"/>
                </a:solidFill>
                <a:latin typeface="Guttman Keren" panose="02010401010101010101" pitchFamily="2" charset="-79"/>
              </a:rPr>
              <a:t>עריצות מול הפחד</a:t>
            </a:r>
            <a:endParaRPr lang="he-IL" sz="1100" dirty="0" smtClean="0">
              <a:solidFill>
                <a:prstClr val="black"/>
              </a:solidFill>
              <a:ea typeface="Calibri"/>
            </a:endParaRPr>
          </a:p>
          <a:p>
            <a:pPr marL="171450" lvl="0" indent="-171450" algn="just">
              <a:lnSpc>
                <a:spcPct val="150000"/>
              </a:lnSpc>
              <a:buFont typeface="Arial" panose="020B0604020202020204" pitchFamily="34" charset="0"/>
              <a:buChar char="•"/>
            </a:pPr>
            <a:r>
              <a:rPr lang="he-IL" sz="1100" dirty="0" smtClean="0">
                <a:solidFill>
                  <a:prstClr val="black"/>
                </a:solidFill>
                <a:ea typeface="Calibri"/>
              </a:rPr>
              <a:t>מדוע אדם אמיץ צריך להיזהר גם </a:t>
            </a:r>
            <a:r>
              <a:rPr lang="he-IL" sz="1100" b="1" dirty="0" smtClean="0">
                <a:solidFill>
                  <a:prstClr val="black"/>
                </a:solidFill>
                <a:ea typeface="Calibri"/>
              </a:rPr>
              <a:t>מעריצות</a:t>
            </a:r>
            <a:r>
              <a:rPr lang="he-IL" sz="1100" dirty="0" smtClean="0">
                <a:solidFill>
                  <a:prstClr val="black"/>
                </a:solidFill>
                <a:ea typeface="Calibri"/>
              </a:rPr>
              <a:t> וגם </a:t>
            </a:r>
            <a:r>
              <a:rPr lang="he-IL" sz="1100" b="1" dirty="0" smtClean="0">
                <a:solidFill>
                  <a:prstClr val="black"/>
                </a:solidFill>
                <a:ea typeface="Calibri"/>
              </a:rPr>
              <a:t>מפחד</a:t>
            </a:r>
            <a:r>
              <a:rPr lang="he-IL" sz="1100" dirty="0" smtClean="0">
                <a:solidFill>
                  <a:prstClr val="black"/>
                </a:solidFill>
                <a:ea typeface="Calibri"/>
              </a:rPr>
              <a:t>? מה הקשר ביניהם ביחס לאומץ?</a:t>
            </a:r>
          </a:p>
          <a:p>
            <a:pPr marL="171450" lvl="0" indent="-171450" algn="just">
              <a:lnSpc>
                <a:spcPct val="150000"/>
              </a:lnSpc>
            </a:pPr>
            <a:r>
              <a:rPr lang="he-IL" sz="1100" u="sng" dirty="0" smtClean="0">
                <a:solidFill>
                  <a:prstClr val="black"/>
                </a:solidFill>
                <a:ea typeface="Calibri"/>
              </a:rPr>
              <a:t>. </a:t>
            </a:r>
            <a:r>
              <a:rPr lang="he-IL" sz="1100" dirty="0" smtClean="0">
                <a:solidFill>
                  <a:prstClr val="black"/>
                </a:solidFill>
                <a:ea typeface="Calibri"/>
              </a:rPr>
              <a:t>ג</a:t>
            </a:r>
            <a:r>
              <a:rPr lang="he-IL" sz="1100" u="sng" dirty="0" smtClean="0">
                <a:solidFill>
                  <a:prstClr val="black"/>
                </a:solidFill>
                <a:ea typeface="Calibri"/>
              </a:rPr>
              <a:t>. לא לפחד ולא להשתמש באומץ בהגזמה</a:t>
            </a:r>
            <a:endParaRPr lang="he-IL" sz="1100" dirty="0" smtClean="0">
              <a:solidFill>
                <a:prstClr val="black"/>
              </a:solidFill>
              <a:ea typeface="Calibri"/>
            </a:endParaRPr>
          </a:p>
          <a:p>
            <a:pPr marL="171450" lvl="0" indent="-171450" algn="just">
              <a:lnSpc>
                <a:spcPct val="150000"/>
              </a:lnSpc>
              <a:buFont typeface="Arial" pitchFamily="34" charset="0"/>
              <a:buChar char="•"/>
            </a:pPr>
            <a:r>
              <a:rPr lang="he-IL" sz="1100" dirty="0" smtClean="0">
                <a:solidFill>
                  <a:prstClr val="black"/>
                </a:solidFill>
                <a:ea typeface="Calibri"/>
              </a:rPr>
              <a:t>מהי "דרך האמצע" בין הפחד והעריצות ביחס לאומץ?</a:t>
            </a: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76799" y="5141422"/>
            <a:ext cx="1854138" cy="12515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75396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6105524" y="276225"/>
            <a:ext cx="5248275" cy="6419850"/>
          </a:xfrm>
        </p:spPr>
        <p:txBody>
          <a:bodyPr>
            <a:normAutofit fontScale="92500"/>
          </a:bodyPr>
          <a:lstStyle/>
          <a:p>
            <a:pPr marL="0" indent="0">
              <a:lnSpc>
                <a:spcPct val="150000"/>
              </a:lnSpc>
              <a:buNone/>
            </a:pPr>
            <a:r>
              <a:rPr lang="he-IL" sz="1200" b="1" dirty="0" smtClean="0"/>
              <a:t>הנחיות למעביר הדף:</a:t>
            </a:r>
          </a:p>
          <a:p>
            <a:pPr marL="0" indent="0" algn="just">
              <a:lnSpc>
                <a:spcPct val="150000"/>
              </a:lnSpc>
              <a:buNone/>
            </a:pPr>
            <a:r>
              <a:rPr lang="he-IL" sz="1200" dirty="0" smtClean="0"/>
              <a:t>בהמשך לדפים הקודמים בהם עסקנו בית הגידול של האומץ האזרחי, בדף שה אנו מבקשים לדייק את האומץ – המחיר אותו הוא גובה מאתנו ובמקומות בהם הוא יכול להזיק. </a:t>
            </a:r>
          </a:p>
          <a:p>
            <a:pPr marL="0" indent="0" algn="just">
              <a:lnSpc>
                <a:spcPct val="150000"/>
              </a:lnSpc>
              <a:buNone/>
            </a:pPr>
            <a:r>
              <a:rPr lang="he-IL" sz="1200" b="1" u="sng" dirty="0" smtClean="0"/>
              <a:t>במקור א' </a:t>
            </a:r>
            <a:r>
              <a:rPr lang="he-IL" sz="1200" dirty="0" smtClean="0"/>
              <a:t>אנו פוגשים את משה מייסד האומה משחררה ומחוקקה הראשון, כדמות בתחילת דרכה. משה נסיך מצרי שאנו לא יכולים לדעת עד כמה ידע על הקשר שלו לעבדים המבוזים בממלכת אביו </a:t>
            </a:r>
            <a:r>
              <a:rPr lang="he-IL" sz="1200" dirty="0" err="1" smtClean="0"/>
              <a:t>אביו</a:t>
            </a:r>
            <a:r>
              <a:rPr lang="he-IL" sz="1200" dirty="0" smtClean="0"/>
              <a:t> החורג. בין אם ידע ובין אם לא, העובדה שהוא הגיב על פגיעה בבן העבד מהמעמד הנמוך ביותר, והרג את המצרי, היא ללא ספר דורשת אומץ </a:t>
            </a:r>
            <a:r>
              <a:rPr lang="he-IL" sz="1200" dirty="0" err="1" smtClean="0"/>
              <a:t>אזררי</a:t>
            </a:r>
            <a:r>
              <a:rPr lang="he-IL" sz="1200" dirty="0" smtClean="0"/>
              <a:t>, שמאחוריו יש חוש צדק מאוד מפותח. משה מודע למחיר שהוא עלול לשלם. </a:t>
            </a:r>
          </a:p>
          <a:p>
            <a:pPr marL="0" indent="0" algn="just">
              <a:lnSpc>
                <a:spcPct val="150000"/>
              </a:lnSpc>
              <a:buNone/>
            </a:pPr>
            <a:r>
              <a:rPr lang="he-IL" sz="1200" dirty="0" smtClean="0"/>
              <a:t>מחיר ראשון שמשה משלם הוא העמידה מול הביקורת של אחיו שמערערים על זכותו לבקר אותם, ובהמשך הסיפור מחיר נוסף שמשה משלם מתברר כשהוא אומר 'אכן נודע הדבר' ומבין שעליו לברוח ולוותר על מעמדו. </a:t>
            </a:r>
          </a:p>
          <a:p>
            <a:pPr marL="0" indent="0" algn="just">
              <a:lnSpc>
                <a:spcPct val="150000"/>
              </a:lnSpc>
              <a:buNone/>
            </a:pPr>
            <a:r>
              <a:rPr lang="he-IL" sz="1200" dirty="0" smtClean="0"/>
              <a:t>היינו יכולים לטעון שמשה הוא עשה את המעשה הראשון של הריגת המצרי בשל זיקתו לעמו. אך המעשה השני מראה כי גם פגיעה בין בני עמו לבין עצמן מקוממת אותו והוא מגיב. לא שותק. שוב באומץ אזרחי מתוך רגישות מוסרית.</a:t>
            </a:r>
          </a:p>
          <a:p>
            <a:pPr marL="0" indent="0" algn="just">
              <a:lnSpc>
                <a:spcPct val="150000"/>
              </a:lnSpc>
              <a:buNone/>
            </a:pPr>
            <a:r>
              <a:rPr lang="he-IL" sz="1200" dirty="0" smtClean="0"/>
              <a:t>המעשה השלישי מול בנות יתרו הוא מעשה של זר שמתקומם לאפליה המגדרית של רועים זכרים שמגרשים את הבנות לאחר שאלו מלאו את השוקת </a:t>
            </a:r>
            <a:r>
              <a:rPr lang="he-IL" sz="1200" dirty="0" err="1" smtClean="0"/>
              <a:t>מיים</a:t>
            </a:r>
            <a:r>
              <a:rPr lang="he-IL" sz="1200" dirty="0" smtClean="0"/>
              <a:t>. משה שוב מתקומם ודואג לרועות הזרות ללא שום אינטרס ותמורה נראית לעיין. למרות זרותו וחוסר מחויבות מוחלטת שלו כלפיהן. </a:t>
            </a:r>
          </a:p>
          <a:p>
            <a:pPr marL="0" indent="0" algn="just">
              <a:lnSpc>
                <a:spcPct val="150000"/>
              </a:lnSpc>
              <a:buNone/>
            </a:pPr>
            <a:r>
              <a:rPr lang="he-IL" sz="1200" dirty="0" smtClean="0"/>
              <a:t>שלושת המעשים הללו המסופרים זה אחר זה כמעשיו המודעים הראשונים של מייסד האומה הם מפתח להבנת רוחו של משה. שבבסיסה עומד אומץ אזרחי אל מול עוולות וחוסר צדק, גם אם המחיר האישי שמשה ישלם הוא גבוה. תמיד קיים מחיר אישי על פעולות של אומץ. כאן מתבקש שיתוף של הלומדים במחיר האומץ שהם מכירים. </a:t>
            </a:r>
          </a:p>
          <a:p>
            <a:pPr marL="0" indent="0">
              <a:lnSpc>
                <a:spcPct val="150000"/>
              </a:lnSpc>
              <a:buNone/>
            </a:pPr>
            <a:endParaRPr lang="he-IL" sz="1200" dirty="0" smtClean="0"/>
          </a:p>
        </p:txBody>
      </p:sp>
      <p:sp>
        <p:nvSpPr>
          <p:cNvPr id="4" name="TextBox 3"/>
          <p:cNvSpPr txBox="1"/>
          <p:nvPr/>
        </p:nvSpPr>
        <p:spPr>
          <a:xfrm>
            <a:off x="104775" y="266700"/>
            <a:ext cx="5705475" cy="276999"/>
          </a:xfrm>
          <a:prstGeom prst="rect">
            <a:avLst/>
          </a:prstGeom>
          <a:noFill/>
        </p:spPr>
        <p:txBody>
          <a:bodyPr wrap="square" rtlCol="1">
            <a:spAutoFit/>
          </a:bodyPr>
          <a:lstStyle/>
          <a:p>
            <a:endParaRPr lang="he-IL" sz="1200"/>
          </a:p>
        </p:txBody>
      </p:sp>
      <p:sp>
        <p:nvSpPr>
          <p:cNvPr id="2" name="TextBox 1"/>
          <p:cNvSpPr txBox="1"/>
          <p:nvPr/>
        </p:nvSpPr>
        <p:spPr>
          <a:xfrm>
            <a:off x="238126" y="405199"/>
            <a:ext cx="5372100" cy="5632311"/>
          </a:xfrm>
          <a:prstGeom prst="rect">
            <a:avLst/>
          </a:prstGeom>
          <a:noFill/>
        </p:spPr>
        <p:txBody>
          <a:bodyPr wrap="square" rtlCol="1">
            <a:spAutoFit/>
          </a:bodyPr>
          <a:lstStyle/>
          <a:p>
            <a:pPr algn="just">
              <a:lnSpc>
                <a:spcPct val="150000"/>
              </a:lnSpc>
            </a:pPr>
            <a:r>
              <a:rPr lang="he-IL" sz="1200" b="1" u="sng" dirty="0" smtClean="0"/>
              <a:t>במקור ב' וג' </a:t>
            </a:r>
            <a:r>
              <a:rPr lang="he-IL" sz="1200" dirty="0" smtClean="0"/>
              <a:t>אנו מביאים את דברי החיזוק </a:t>
            </a:r>
            <a:r>
              <a:rPr lang="he-IL" sz="1200" dirty="0" err="1" smtClean="0"/>
              <a:t>והצווי</a:t>
            </a:r>
            <a:r>
              <a:rPr lang="he-IL" sz="1200" dirty="0" smtClean="0"/>
              <a:t> של ה' אל יהושוע לפני הכניסה לארץ וכיבושה. ה' מחזק את יהושוע ובדבריו מיש שלוש פעמים שימוש בשורש </a:t>
            </a:r>
            <a:r>
              <a:rPr lang="he-IL" sz="1200" dirty="0" err="1" smtClean="0"/>
              <a:t>אמ.צ</a:t>
            </a:r>
            <a:r>
              <a:rPr lang="he-IL" sz="1200" dirty="0" smtClean="0"/>
              <a:t>. בדף זה אנו מתמקדים בפעם השלישית בו האומץ מוזכר בהקשר של לא לפחד [אל תחת] מהמשימה ומקשיים צפויים. אלא תאמץ מול המשימה. ומאידך אל </a:t>
            </a:r>
            <a:r>
              <a:rPr lang="he-IL" sz="1200" dirty="0" err="1" smtClean="0"/>
              <a:t>תערוץ</a:t>
            </a:r>
            <a:r>
              <a:rPr lang="he-IL" sz="1200" dirty="0" smtClean="0"/>
              <a:t>. כלומר לפעמים האומץ עלול לגרום לנו לשכוח את המטרות שלשמן יצאנו לדרך ולמשימה. אנו עלולים להתבלבל ולהפוך את המטרות על פיהן. אם אנו מבקשים להגן על הצדק ועל אנשים ורעיונות מוסריים, בקלות רבה אנחנו יכולים לגלוש למצבים בהם נפגע באנשים רבים כדי להשיג את המטרות שלנו. אותן מתרות שלכתחילה באו לעשות טוב מוסרי לאדם, בסוף יכולות להביא לעריצות ולפגיעה באנשים על הדרך. מה שמזכיר (כדוגמה פחות מסוכנת אבל חשובה) את המקרים בהם מערכות חינוך למשל גם אם לא אומרות את זה מרגישות שהמכשול העיקרי שלהם הוא התלמיד. וכך למשל בקומוניזם שהתיימר לעשות מהפכה למען שוויון וצדק לבני האדם. ולבסוף מצא עצמו פוגע אנושות בעשרות מיליוני בני אדם בשם אותו צדק.</a:t>
            </a:r>
          </a:p>
          <a:p>
            <a:pPr algn="just">
              <a:lnSpc>
                <a:spcPct val="150000"/>
              </a:lnSpc>
            </a:pPr>
            <a:r>
              <a:rPr lang="he-IL" sz="1200" dirty="0" smtClean="0"/>
              <a:t>בנוסף ניתן לומר שהעריצות והפחד מגיעים מאותו מקום, </a:t>
            </a:r>
            <a:r>
              <a:rPr lang="he-IL" sz="1200" dirty="0" err="1" smtClean="0"/>
              <a:t>מקום</a:t>
            </a:r>
            <a:r>
              <a:rPr lang="he-IL" sz="1200" dirty="0" smtClean="0"/>
              <a:t> של חוסר ביטחון וחוסר דיוק, ואז האומץ הוא בעצם פראות.</a:t>
            </a:r>
          </a:p>
          <a:p>
            <a:pPr algn="just">
              <a:lnSpc>
                <a:spcPct val="150000"/>
              </a:lnSpc>
            </a:pPr>
            <a:r>
              <a:rPr lang="he-IL" sz="1200" dirty="0" smtClean="0"/>
              <a:t>על כן שאנו מדברים על אומץ אזרחי אנחנו חייבים לדייק את המקום שלו. אם באנו למנוע פשיעה חקלאית בנגב ובגליל, אנחנו לא נמצא את עצמינו בעמדה גזענית של שנאת ערבים באשר הם. מצד שני לא נפחד אל מול גורמים עוינים, ונחפש את הדרך החוקית והמאוזנת למנוע את הפשיעה החקלאית ואת נטישת הקרקעות. </a:t>
            </a:r>
          </a:p>
          <a:p>
            <a:pPr algn="just">
              <a:lnSpc>
                <a:spcPct val="150000"/>
              </a:lnSpc>
            </a:pPr>
            <a:endParaRPr lang="he-IL" sz="1200" dirty="0"/>
          </a:p>
        </p:txBody>
      </p:sp>
    </p:spTree>
    <p:extLst>
      <p:ext uri="{BB962C8B-B14F-4D97-AF65-F5344CB8AC3E}">
        <p14:creationId xmlns:p14="http://schemas.microsoft.com/office/powerpoint/2010/main" val="241697918"/>
      </p:ext>
    </p:extLst>
  </p:cSld>
  <p:clrMapOvr>
    <a:masterClrMapping/>
  </p:clrMapOvr>
</p:sld>
</file>

<file path=ppt/theme/theme1.xml><?xml version="1.0" encoding="utf-8"?>
<a:theme xmlns:a="http://schemas.openxmlformats.org/drawingml/2006/main" name="חוברת מקורות">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חוברת מקורות" id="{0FACFB2F-C55C-45AC-8A10-1A09A19AF53F}" vid="{42E9B99F-6593-4AFD-92D9-947319924C87}"/>
    </a:ext>
  </a:extLst>
</a:theme>
</file>

<file path=docProps/app.xml><?xml version="1.0" encoding="utf-8"?>
<Properties xmlns="http://schemas.openxmlformats.org/officeDocument/2006/extended-properties" xmlns:vt="http://schemas.openxmlformats.org/officeDocument/2006/docPropsVTypes">
  <Template>חוברת מקורות</Template>
  <TotalTime>863</TotalTime>
  <Words>1059</Words>
  <Application>Microsoft Office PowerPoint</Application>
  <PresentationFormat>מותאם אישית</PresentationFormat>
  <Paragraphs>48</Paragraphs>
  <Slides>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vt:i4>
      </vt:variant>
    </vt:vector>
  </HeadingPairs>
  <TitlesOfParts>
    <vt:vector size="3" baseType="lpstr">
      <vt:lpstr>חוברת מקורות</vt:lpstr>
      <vt:lpstr>מצגת של PowerPoint</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user</dc:creator>
  <cp:lastModifiedBy>user</cp:lastModifiedBy>
  <cp:revision>25</cp:revision>
  <dcterms:created xsi:type="dcterms:W3CDTF">2015-10-07T20:13:16Z</dcterms:created>
  <dcterms:modified xsi:type="dcterms:W3CDTF">2015-11-10T19:02:17Z</dcterms:modified>
</cp:coreProperties>
</file>