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p:scale>
          <a:sx n="82" d="100"/>
          <a:sy n="82" d="100"/>
        </p:scale>
        <p:origin x="-90" y="-6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0F08CC29-74C1-4076-84B5-5F542CF7C6D4}" type="datetimeFigureOut">
              <a:rPr lang="he-IL" smtClean="0"/>
              <a:t>י"ג/כסלו/תשע"ו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6972A87-7E24-48BC-B116-424792EE475C}" type="slidenum">
              <a:rPr lang="he-IL" smtClean="0"/>
              <a:t>‹#›</a:t>
            </a:fld>
            <a:endParaRPr lang="he-IL"/>
          </a:p>
        </p:txBody>
      </p:sp>
    </p:spTree>
    <p:extLst>
      <p:ext uri="{BB962C8B-B14F-4D97-AF65-F5344CB8AC3E}">
        <p14:creationId xmlns:p14="http://schemas.microsoft.com/office/powerpoint/2010/main" val="3891890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0F08CC29-74C1-4076-84B5-5F542CF7C6D4}" type="datetimeFigureOut">
              <a:rPr lang="he-IL" smtClean="0"/>
              <a:t>י"ג/כסלו/תשע"ו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6972A87-7E24-48BC-B116-424792EE475C}" type="slidenum">
              <a:rPr lang="he-IL" smtClean="0"/>
              <a:t>‹#›</a:t>
            </a:fld>
            <a:endParaRPr lang="he-IL"/>
          </a:p>
        </p:txBody>
      </p:sp>
    </p:spTree>
    <p:extLst>
      <p:ext uri="{BB962C8B-B14F-4D97-AF65-F5344CB8AC3E}">
        <p14:creationId xmlns:p14="http://schemas.microsoft.com/office/powerpoint/2010/main" val="173963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0F08CC29-74C1-4076-84B5-5F542CF7C6D4}" type="datetimeFigureOut">
              <a:rPr lang="he-IL" smtClean="0"/>
              <a:t>י"ג/כסלו/תשע"ו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6972A87-7E24-48BC-B116-424792EE475C}" type="slidenum">
              <a:rPr lang="he-IL" smtClean="0"/>
              <a:t>‹#›</a:t>
            </a:fld>
            <a:endParaRPr lang="he-IL"/>
          </a:p>
        </p:txBody>
      </p:sp>
    </p:spTree>
    <p:extLst>
      <p:ext uri="{BB962C8B-B14F-4D97-AF65-F5344CB8AC3E}">
        <p14:creationId xmlns:p14="http://schemas.microsoft.com/office/powerpoint/2010/main" val="3189038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0F08CC29-74C1-4076-84B5-5F542CF7C6D4}" type="datetimeFigureOut">
              <a:rPr lang="he-IL" smtClean="0"/>
              <a:t>י"ג/כסלו/תשע"ו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6972A87-7E24-48BC-B116-424792EE475C}" type="slidenum">
              <a:rPr lang="he-IL" smtClean="0"/>
              <a:t>‹#›</a:t>
            </a:fld>
            <a:endParaRPr lang="he-IL"/>
          </a:p>
        </p:txBody>
      </p:sp>
    </p:spTree>
    <p:extLst>
      <p:ext uri="{BB962C8B-B14F-4D97-AF65-F5344CB8AC3E}">
        <p14:creationId xmlns:p14="http://schemas.microsoft.com/office/powerpoint/2010/main" val="130276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0F08CC29-74C1-4076-84B5-5F542CF7C6D4}" type="datetimeFigureOut">
              <a:rPr lang="he-IL" smtClean="0"/>
              <a:t>י"ג/כסלו/תשע"ו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6972A87-7E24-48BC-B116-424792EE475C}" type="slidenum">
              <a:rPr lang="he-IL" smtClean="0"/>
              <a:t>‹#›</a:t>
            </a:fld>
            <a:endParaRPr lang="he-IL"/>
          </a:p>
        </p:txBody>
      </p:sp>
    </p:spTree>
    <p:extLst>
      <p:ext uri="{BB962C8B-B14F-4D97-AF65-F5344CB8AC3E}">
        <p14:creationId xmlns:p14="http://schemas.microsoft.com/office/powerpoint/2010/main" val="3680720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0F08CC29-74C1-4076-84B5-5F542CF7C6D4}" type="datetimeFigureOut">
              <a:rPr lang="he-IL" smtClean="0"/>
              <a:t>י"ג/כסלו/תשע"ו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96972A87-7E24-48BC-B116-424792EE475C}" type="slidenum">
              <a:rPr lang="he-IL" smtClean="0"/>
              <a:t>‹#›</a:t>
            </a:fld>
            <a:endParaRPr lang="he-IL"/>
          </a:p>
        </p:txBody>
      </p:sp>
    </p:spTree>
    <p:extLst>
      <p:ext uri="{BB962C8B-B14F-4D97-AF65-F5344CB8AC3E}">
        <p14:creationId xmlns:p14="http://schemas.microsoft.com/office/powerpoint/2010/main" val="2057802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0F08CC29-74C1-4076-84B5-5F542CF7C6D4}" type="datetimeFigureOut">
              <a:rPr lang="he-IL" smtClean="0"/>
              <a:t>י"ג/כסלו/תשע"ו</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96972A87-7E24-48BC-B116-424792EE475C}" type="slidenum">
              <a:rPr lang="he-IL" smtClean="0"/>
              <a:t>‹#›</a:t>
            </a:fld>
            <a:endParaRPr lang="he-IL"/>
          </a:p>
        </p:txBody>
      </p:sp>
    </p:spTree>
    <p:extLst>
      <p:ext uri="{BB962C8B-B14F-4D97-AF65-F5344CB8AC3E}">
        <p14:creationId xmlns:p14="http://schemas.microsoft.com/office/powerpoint/2010/main" val="422502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0F08CC29-74C1-4076-84B5-5F542CF7C6D4}" type="datetimeFigureOut">
              <a:rPr lang="he-IL" smtClean="0"/>
              <a:t>י"ג/כסלו/תשע"ו</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96972A87-7E24-48BC-B116-424792EE475C}" type="slidenum">
              <a:rPr lang="he-IL" smtClean="0"/>
              <a:t>‹#›</a:t>
            </a:fld>
            <a:endParaRPr lang="he-IL"/>
          </a:p>
        </p:txBody>
      </p:sp>
    </p:spTree>
    <p:extLst>
      <p:ext uri="{BB962C8B-B14F-4D97-AF65-F5344CB8AC3E}">
        <p14:creationId xmlns:p14="http://schemas.microsoft.com/office/powerpoint/2010/main" val="232071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0F08CC29-74C1-4076-84B5-5F542CF7C6D4}" type="datetimeFigureOut">
              <a:rPr lang="he-IL" smtClean="0"/>
              <a:t>י"ג/כסלו/תשע"ו</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96972A87-7E24-48BC-B116-424792EE475C}" type="slidenum">
              <a:rPr lang="he-IL" smtClean="0"/>
              <a:t>‹#›</a:t>
            </a:fld>
            <a:endParaRPr lang="he-IL"/>
          </a:p>
        </p:txBody>
      </p:sp>
    </p:spTree>
    <p:extLst>
      <p:ext uri="{BB962C8B-B14F-4D97-AF65-F5344CB8AC3E}">
        <p14:creationId xmlns:p14="http://schemas.microsoft.com/office/powerpoint/2010/main" val="460171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0F08CC29-74C1-4076-84B5-5F542CF7C6D4}" type="datetimeFigureOut">
              <a:rPr lang="he-IL" smtClean="0"/>
              <a:t>י"ג/כסלו/תשע"ו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96972A87-7E24-48BC-B116-424792EE475C}" type="slidenum">
              <a:rPr lang="he-IL" smtClean="0"/>
              <a:t>‹#›</a:t>
            </a:fld>
            <a:endParaRPr lang="he-IL"/>
          </a:p>
        </p:txBody>
      </p:sp>
    </p:spTree>
    <p:extLst>
      <p:ext uri="{BB962C8B-B14F-4D97-AF65-F5344CB8AC3E}">
        <p14:creationId xmlns:p14="http://schemas.microsoft.com/office/powerpoint/2010/main" val="2655523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smtClean="0"/>
              <a:t>לחץ על הסמל כדי להוסיף תמונה</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0F08CC29-74C1-4076-84B5-5F542CF7C6D4}" type="datetimeFigureOut">
              <a:rPr lang="he-IL" smtClean="0"/>
              <a:t>י"ג/כסלו/תשע"ו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96972A87-7E24-48BC-B116-424792EE475C}" type="slidenum">
              <a:rPr lang="he-IL" smtClean="0"/>
              <a:t>‹#›</a:t>
            </a:fld>
            <a:endParaRPr lang="he-IL"/>
          </a:p>
        </p:txBody>
      </p:sp>
    </p:spTree>
    <p:extLst>
      <p:ext uri="{BB962C8B-B14F-4D97-AF65-F5344CB8AC3E}">
        <p14:creationId xmlns:p14="http://schemas.microsoft.com/office/powerpoint/2010/main" val="3238024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F08CC29-74C1-4076-84B5-5F542CF7C6D4}" type="datetimeFigureOut">
              <a:rPr lang="he-IL" smtClean="0"/>
              <a:t>י"ג/כסלו/תשע"ו</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6972A87-7E24-48BC-B116-424792EE475C}" type="slidenum">
              <a:rPr lang="he-IL" smtClean="0"/>
              <a:t>‹#›</a:t>
            </a:fld>
            <a:endParaRPr lang="he-IL"/>
          </a:p>
        </p:txBody>
      </p:sp>
    </p:spTree>
    <p:extLst>
      <p:ext uri="{BB962C8B-B14F-4D97-AF65-F5344CB8AC3E}">
        <p14:creationId xmlns:p14="http://schemas.microsoft.com/office/powerpoint/2010/main" val="2991282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קבוצה 6"/>
          <p:cNvGrpSpPr/>
          <p:nvPr/>
        </p:nvGrpSpPr>
        <p:grpSpPr>
          <a:xfrm>
            <a:off x="1703389" y="188913"/>
            <a:ext cx="9815510" cy="6478587"/>
            <a:chOff x="1703389" y="188913"/>
            <a:chExt cx="9815510" cy="6478587"/>
          </a:xfrm>
        </p:grpSpPr>
        <p:sp>
          <p:nvSpPr>
            <p:cNvPr id="5" name="Text Box 8"/>
            <p:cNvSpPr txBox="1">
              <a:spLocks noChangeArrowheads="1"/>
            </p:cNvSpPr>
            <p:nvPr/>
          </p:nvSpPr>
          <p:spPr bwMode="auto">
            <a:xfrm>
              <a:off x="1703389" y="188913"/>
              <a:ext cx="1655762" cy="238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he-IL" altLang="he-IL" sz="900" b="1">
                  <a:solidFill>
                    <a:srgbClr val="000000"/>
                  </a:solidFill>
                </a:rPr>
                <a:t>חוברת מקורות – השומר החדש</a:t>
              </a:r>
              <a:endParaRPr lang="en-US" altLang="he-IL" sz="900" b="1">
                <a:solidFill>
                  <a:srgbClr val="000000"/>
                </a:solidFill>
              </a:endParaRPr>
            </a:p>
          </p:txBody>
        </p:sp>
        <p:pic>
          <p:nvPicPr>
            <p:cNvPr id="3" name="תמונה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79972" y="6086580"/>
              <a:ext cx="1538927" cy="580920"/>
            </a:xfrm>
            <a:prstGeom prst="rect">
              <a:avLst/>
            </a:prstGeom>
          </p:spPr>
        </p:pic>
      </p:grpSp>
      <p:sp>
        <p:nvSpPr>
          <p:cNvPr id="2" name="TextBox 1"/>
          <p:cNvSpPr txBox="1"/>
          <p:nvPr/>
        </p:nvSpPr>
        <p:spPr>
          <a:xfrm>
            <a:off x="4514127" y="307975"/>
            <a:ext cx="3657600" cy="646331"/>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r>
              <a:rPr lang="he-IL" sz="3600" dirty="0"/>
              <a:t>להיות אמיץ ואנושי</a:t>
            </a:r>
          </a:p>
        </p:txBody>
      </p:sp>
      <p:sp>
        <p:nvSpPr>
          <p:cNvPr id="4" name="TextBox 3"/>
          <p:cNvSpPr txBox="1"/>
          <p:nvPr/>
        </p:nvSpPr>
        <p:spPr>
          <a:xfrm>
            <a:off x="4589362" y="1156143"/>
            <a:ext cx="3582365" cy="3577903"/>
          </a:xfrm>
          <a:prstGeom prst="rect">
            <a:avLst/>
          </a:prstGeom>
          <a:ln w="28575"/>
        </p:spPr>
        <p:style>
          <a:lnRef idx="2">
            <a:schemeClr val="dk1"/>
          </a:lnRef>
          <a:fillRef idx="1">
            <a:schemeClr val="lt1"/>
          </a:fillRef>
          <a:effectRef idx="0">
            <a:schemeClr val="dk1"/>
          </a:effectRef>
          <a:fontRef idx="minor">
            <a:schemeClr val="dk1"/>
          </a:fontRef>
        </p:style>
        <p:txBody>
          <a:bodyPr wrap="square" rtlCol="1">
            <a:spAutoFit/>
          </a:bodyPr>
          <a:lstStyle/>
          <a:p>
            <a:pPr algn="just">
              <a:lnSpc>
                <a:spcPct val="150000"/>
              </a:lnSpc>
            </a:pPr>
            <a:r>
              <a:rPr lang="he-IL" sz="1100" u="sng" dirty="0" smtClean="0">
                <a:latin typeface="Guttman Keren" panose="02010401010101010101" pitchFamily="2" charset="-79"/>
              </a:rPr>
              <a:t>א. משה בתחילת  דרכו</a:t>
            </a:r>
          </a:p>
          <a:p>
            <a:pPr algn="just">
              <a:lnSpc>
                <a:spcPct val="150000"/>
              </a:lnSpc>
            </a:pPr>
            <a:r>
              <a:rPr lang="he-IL" sz="1100" dirty="0" smtClean="0">
                <a:latin typeface="Guttman Keren" panose="02010401010101010101" pitchFamily="2" charset="-79"/>
                <a:cs typeface="Guttman Keren" panose="02010401010101010101" pitchFamily="2" charset="-79"/>
              </a:rPr>
              <a:t>וַיִּפֶן </a:t>
            </a:r>
            <a:r>
              <a:rPr lang="he-IL" sz="1100" dirty="0">
                <a:latin typeface="Guttman Keren" panose="02010401010101010101" pitchFamily="2" charset="-79"/>
                <a:cs typeface="Guttman Keren" panose="02010401010101010101" pitchFamily="2" charset="-79"/>
              </a:rPr>
              <a:t>כֹּה וָכֹה וַיַּרְא כִּי אֵין אִישׁ </a:t>
            </a:r>
            <a:r>
              <a:rPr lang="he-IL" sz="1100" dirty="0" err="1">
                <a:latin typeface="Guttman Keren" panose="02010401010101010101" pitchFamily="2" charset="-79"/>
                <a:cs typeface="Guttman Keren" panose="02010401010101010101" pitchFamily="2" charset="-79"/>
              </a:rPr>
              <a:t>וַיַּך</a:t>
            </a:r>
            <a:r>
              <a:rPr lang="he-IL" sz="1100" dirty="0">
                <a:latin typeface="Guttman Keren" panose="02010401010101010101" pitchFamily="2" charset="-79"/>
                <a:cs typeface="Guttman Keren" panose="02010401010101010101" pitchFamily="2" charset="-79"/>
              </a:rPr>
              <a:t>ְ אֶת הַמִּצְרִי וַיִּטְמְנֵהוּ בַּחוֹל:  וַיֵּצֵא בַּיּוֹם הַשֵּׁנִי וְהִנֵּה שְׁנֵי אֲנָשִׁים עִבְרִים נִצִּים וַיֹּאמֶר לָרָשָׁע לָמָּה תַכֶּה רֵעֶךָ:  וַיֹּאמֶר מִי שָׂמְךָ לְאִישׁ שַׂר וְשֹׁפֵט עָלֵינוּ </a:t>
            </a:r>
            <a:r>
              <a:rPr lang="he-IL" sz="1100" dirty="0" err="1">
                <a:latin typeface="Guttman Keren" panose="02010401010101010101" pitchFamily="2" charset="-79"/>
                <a:cs typeface="Guttman Keren" panose="02010401010101010101" pitchFamily="2" charset="-79"/>
              </a:rPr>
              <a:t>הַלְהָרְגֵנִי</a:t>
            </a:r>
            <a:r>
              <a:rPr lang="he-IL" sz="1100" dirty="0">
                <a:latin typeface="Guttman Keren" panose="02010401010101010101" pitchFamily="2" charset="-79"/>
                <a:cs typeface="Guttman Keren" panose="02010401010101010101" pitchFamily="2" charset="-79"/>
              </a:rPr>
              <a:t> אַתָּה אֹמֵר כַּאֲשֶׁר הָרַגְתָּ אֶת הַמִּצְרִי וַיִּירָא מֹשֶׁה וַיֹּאמַר אָכֵן נוֹדַע הַדָּבָר:  </a:t>
            </a:r>
            <a:r>
              <a:rPr lang="he-IL" sz="1100" b="1" dirty="0">
                <a:latin typeface="Guttman Keren" panose="02010401010101010101" pitchFamily="2" charset="-79"/>
                <a:cs typeface="Guttman Keren" panose="02010401010101010101" pitchFamily="2" charset="-79"/>
              </a:rPr>
              <a:t>וַיִּשְׁמַע פַּרְעֹה אֶת הַדָּבָר הַזֶּה וַיְבַקֵּשׁ לַהֲרֹג אֶת מֹשֶׁה וַיִּבְרַח מֹשֶׁה מִפְּנֵי פַרְעֹה</a:t>
            </a:r>
            <a:r>
              <a:rPr lang="he-IL" sz="1100" dirty="0">
                <a:latin typeface="Guttman Keren" panose="02010401010101010101" pitchFamily="2" charset="-79"/>
                <a:cs typeface="Guttman Keren" panose="02010401010101010101" pitchFamily="2" charset="-79"/>
              </a:rPr>
              <a:t> וַיֵּשֶׁב בְּאֶרֶץ מִדְיָן וַיֵּשֶׁב עַל הַבְּאֵר:  וּלְכֹהֵן מִדְיָן שֶׁבַע בָּנוֹת וַתָּבֹאנָה </a:t>
            </a:r>
            <a:r>
              <a:rPr lang="he-IL" sz="1100" dirty="0" err="1">
                <a:latin typeface="Guttman Keren" panose="02010401010101010101" pitchFamily="2" charset="-79"/>
                <a:cs typeface="Guttman Keren" panose="02010401010101010101" pitchFamily="2" charset="-79"/>
              </a:rPr>
              <a:t>וַתִּדְלֶנָה</a:t>
            </a:r>
            <a:r>
              <a:rPr lang="he-IL" sz="1100" dirty="0">
                <a:latin typeface="Guttman Keren" panose="02010401010101010101" pitchFamily="2" charset="-79"/>
                <a:cs typeface="Guttman Keren" panose="02010401010101010101" pitchFamily="2" charset="-79"/>
              </a:rPr>
              <a:t> וַתְּמַלֶּאנָה אֶת </a:t>
            </a:r>
            <a:r>
              <a:rPr lang="he-IL" sz="1100" dirty="0" err="1">
                <a:latin typeface="Guttman Keren" panose="02010401010101010101" pitchFamily="2" charset="-79"/>
                <a:cs typeface="Guttman Keren" panose="02010401010101010101" pitchFamily="2" charset="-79"/>
              </a:rPr>
              <a:t>הָרְהָטִים</a:t>
            </a:r>
            <a:r>
              <a:rPr lang="he-IL" sz="1100" dirty="0">
                <a:latin typeface="Guttman Keren" panose="02010401010101010101" pitchFamily="2" charset="-79"/>
                <a:cs typeface="Guttman Keren" panose="02010401010101010101" pitchFamily="2" charset="-79"/>
              </a:rPr>
              <a:t> לְהַשְׁקוֹת צֹאן אֲבִיהֶן:  וַיָּבֹאוּ הָרֹעִים וַיְגָרְשׁוּם </a:t>
            </a:r>
            <a:r>
              <a:rPr lang="he-IL" sz="1100" dirty="0" err="1">
                <a:latin typeface="Guttman Keren" panose="02010401010101010101" pitchFamily="2" charset="-79"/>
                <a:cs typeface="Guttman Keren" panose="02010401010101010101" pitchFamily="2" charset="-79"/>
              </a:rPr>
              <a:t>וַיָּקָם</a:t>
            </a:r>
            <a:r>
              <a:rPr lang="he-IL" sz="1100" dirty="0">
                <a:latin typeface="Guttman Keren" panose="02010401010101010101" pitchFamily="2" charset="-79"/>
                <a:cs typeface="Guttman Keren" panose="02010401010101010101" pitchFamily="2" charset="-79"/>
              </a:rPr>
              <a:t> מֹשֶׁה וַיּוֹשִׁעָן </a:t>
            </a:r>
            <a:r>
              <a:rPr lang="he-IL" sz="1100" dirty="0" err="1">
                <a:latin typeface="Guttman Keren" panose="02010401010101010101" pitchFamily="2" charset="-79"/>
                <a:cs typeface="Guttman Keren" panose="02010401010101010101" pitchFamily="2" charset="-79"/>
              </a:rPr>
              <a:t>וַיַּשְׁק</a:t>
            </a:r>
            <a:r>
              <a:rPr lang="he-IL" sz="1100" dirty="0">
                <a:latin typeface="Guttman Keren" panose="02010401010101010101" pitchFamily="2" charset="-79"/>
                <a:cs typeface="Guttman Keren" panose="02010401010101010101" pitchFamily="2" charset="-79"/>
              </a:rPr>
              <a:t>ְ אֶת צֹאנָם:  וַתָּבֹאנָה אֶל </a:t>
            </a:r>
            <a:r>
              <a:rPr lang="he-IL" sz="1100" dirty="0" err="1">
                <a:latin typeface="Guttman Keren" panose="02010401010101010101" pitchFamily="2" charset="-79"/>
                <a:cs typeface="Guttman Keren" panose="02010401010101010101" pitchFamily="2" charset="-79"/>
              </a:rPr>
              <a:t>רְעוּאֵל</a:t>
            </a:r>
            <a:r>
              <a:rPr lang="he-IL" sz="1100" dirty="0">
                <a:latin typeface="Guttman Keren" panose="02010401010101010101" pitchFamily="2" charset="-79"/>
                <a:cs typeface="Guttman Keren" panose="02010401010101010101" pitchFamily="2" charset="-79"/>
              </a:rPr>
              <a:t> אֲבִיהֶן וַיֹּאמֶר מַדּוּעַ </a:t>
            </a:r>
            <a:r>
              <a:rPr lang="he-IL" sz="1100" dirty="0" err="1">
                <a:latin typeface="Guttman Keren" panose="02010401010101010101" pitchFamily="2" charset="-79"/>
                <a:cs typeface="Guttman Keren" panose="02010401010101010101" pitchFamily="2" charset="-79"/>
              </a:rPr>
              <a:t>מִהַרְתֶּן</a:t>
            </a:r>
            <a:r>
              <a:rPr lang="he-IL" sz="1100" dirty="0">
                <a:latin typeface="Guttman Keren" panose="02010401010101010101" pitchFamily="2" charset="-79"/>
                <a:cs typeface="Guttman Keren" panose="02010401010101010101" pitchFamily="2" charset="-79"/>
              </a:rPr>
              <a:t> בֹּא הַיּוֹם:  וַתֹּאמַרְןָ אִישׁ מִצְרִי הִצִּילָנוּ מִיַּד הָרֹעִים וְגַם דָּלֹה </a:t>
            </a:r>
            <a:r>
              <a:rPr lang="he-IL" sz="1100" dirty="0" err="1">
                <a:latin typeface="Guttman Keren" panose="02010401010101010101" pitchFamily="2" charset="-79"/>
                <a:cs typeface="Guttman Keren" panose="02010401010101010101" pitchFamily="2" charset="-79"/>
              </a:rPr>
              <a:t>דָלָה</a:t>
            </a:r>
            <a:r>
              <a:rPr lang="he-IL" sz="1100" dirty="0">
                <a:latin typeface="Guttman Keren" panose="02010401010101010101" pitchFamily="2" charset="-79"/>
                <a:cs typeface="Guttman Keren" panose="02010401010101010101" pitchFamily="2" charset="-79"/>
              </a:rPr>
              <a:t> לָנוּ </a:t>
            </a:r>
            <a:r>
              <a:rPr lang="he-IL" sz="1100" dirty="0" err="1">
                <a:latin typeface="Guttman Keren" panose="02010401010101010101" pitchFamily="2" charset="-79"/>
                <a:cs typeface="Guttman Keren" panose="02010401010101010101" pitchFamily="2" charset="-79"/>
              </a:rPr>
              <a:t>וַיַּשְׁק</a:t>
            </a:r>
            <a:r>
              <a:rPr lang="he-IL" sz="1100" dirty="0">
                <a:latin typeface="Guttman Keren" panose="02010401010101010101" pitchFamily="2" charset="-79"/>
                <a:cs typeface="Guttman Keren" panose="02010401010101010101" pitchFamily="2" charset="-79"/>
              </a:rPr>
              <a:t>ְ אֶת הַצֹּאן:  וַיֹּאמֶר אֶל </a:t>
            </a:r>
            <a:r>
              <a:rPr lang="he-IL" sz="1100" dirty="0" err="1">
                <a:latin typeface="Guttman Keren" panose="02010401010101010101" pitchFamily="2" charset="-79"/>
                <a:cs typeface="Guttman Keren" panose="02010401010101010101" pitchFamily="2" charset="-79"/>
              </a:rPr>
              <a:t>בְּנֹתָיו</a:t>
            </a:r>
            <a:r>
              <a:rPr lang="he-IL" sz="1100" dirty="0">
                <a:latin typeface="Guttman Keren" panose="02010401010101010101" pitchFamily="2" charset="-79"/>
                <a:cs typeface="Guttman Keren" panose="02010401010101010101" pitchFamily="2" charset="-79"/>
              </a:rPr>
              <a:t> </a:t>
            </a:r>
            <a:r>
              <a:rPr lang="he-IL" sz="1100" dirty="0" err="1">
                <a:latin typeface="Guttman Keren" panose="02010401010101010101" pitchFamily="2" charset="-79"/>
                <a:cs typeface="Guttman Keren" panose="02010401010101010101" pitchFamily="2" charset="-79"/>
              </a:rPr>
              <a:t>וְאַיּו</a:t>
            </a:r>
            <a:r>
              <a:rPr lang="he-IL" sz="1100" dirty="0">
                <a:latin typeface="Guttman Keren" panose="02010401010101010101" pitchFamily="2" charset="-79"/>
                <a:cs typeface="Guttman Keren" panose="02010401010101010101" pitchFamily="2" charset="-79"/>
              </a:rPr>
              <a:t>ֹ לָמָּה זֶּה עֲזַבְתֶּן אֶת הָאִישׁ קִרְאֶן לוֹ וְיֹאכַל לָחֶם: </a:t>
            </a:r>
          </a:p>
          <a:p>
            <a:pPr algn="just">
              <a:lnSpc>
                <a:spcPct val="150000"/>
              </a:lnSpc>
            </a:pPr>
            <a:r>
              <a:rPr lang="he-IL" sz="800" dirty="0">
                <a:latin typeface="Guttman Keren" panose="02010401010101010101" pitchFamily="2" charset="-79"/>
              </a:rPr>
              <a:t>שמות פרק ב, </a:t>
            </a:r>
            <a:r>
              <a:rPr lang="he-IL" sz="800" dirty="0" err="1">
                <a:latin typeface="Guttman Keren" panose="02010401010101010101" pitchFamily="2" charset="-79"/>
              </a:rPr>
              <a:t>יב</a:t>
            </a:r>
            <a:r>
              <a:rPr lang="he-IL" sz="800" dirty="0">
                <a:latin typeface="Guttman Keren" panose="02010401010101010101" pitchFamily="2" charset="-79"/>
              </a:rPr>
              <a:t>-כ </a:t>
            </a:r>
          </a:p>
        </p:txBody>
      </p:sp>
      <p:sp>
        <p:nvSpPr>
          <p:cNvPr id="6" name="TextBox 5"/>
          <p:cNvSpPr txBox="1"/>
          <p:nvPr/>
        </p:nvSpPr>
        <p:spPr>
          <a:xfrm>
            <a:off x="10098911" y="3171500"/>
            <a:ext cx="1823013" cy="1269835"/>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pPr algn="just">
              <a:lnSpc>
                <a:spcPct val="150000"/>
              </a:lnSpc>
            </a:pPr>
            <a:r>
              <a:rPr lang="he-IL" sz="1100" u="sng" dirty="0" smtClean="0">
                <a:latin typeface="Guttman Keren" panose="02010401010101010101" pitchFamily="2" charset="-79"/>
              </a:rPr>
              <a:t>ב. אומץ זה לא עריצות</a:t>
            </a:r>
          </a:p>
          <a:p>
            <a:pPr algn="just">
              <a:lnSpc>
                <a:spcPct val="150000"/>
              </a:lnSpc>
            </a:pPr>
            <a:r>
              <a:rPr lang="he-IL" sz="1100" dirty="0" smtClean="0">
                <a:latin typeface="Guttman Keren" panose="02010401010101010101" pitchFamily="2" charset="-79"/>
                <a:cs typeface="Guttman Keren" panose="02010401010101010101" pitchFamily="2" charset="-79"/>
              </a:rPr>
              <a:t>הֲלוֹא </a:t>
            </a:r>
            <a:r>
              <a:rPr lang="he-IL" sz="1100" dirty="0" err="1">
                <a:latin typeface="Guttman Keren" panose="02010401010101010101" pitchFamily="2" charset="-79"/>
                <a:cs typeface="Guttman Keren" panose="02010401010101010101" pitchFamily="2" charset="-79"/>
              </a:rPr>
              <a:t>צִוִּיתִיך</a:t>
            </a:r>
            <a:r>
              <a:rPr lang="he-IL" sz="1100" dirty="0">
                <a:latin typeface="Guttman Keren" panose="02010401010101010101" pitchFamily="2" charset="-79"/>
                <a:cs typeface="Guttman Keren" panose="02010401010101010101" pitchFamily="2" charset="-79"/>
              </a:rPr>
              <a:t>ָ חֲזַק וֶאֱמָץ אַל </a:t>
            </a:r>
            <a:r>
              <a:rPr lang="he-IL" sz="1100" dirty="0" err="1">
                <a:latin typeface="Guttman Keren" panose="02010401010101010101" pitchFamily="2" charset="-79"/>
                <a:cs typeface="Guttman Keren" panose="02010401010101010101" pitchFamily="2" charset="-79"/>
              </a:rPr>
              <a:t>תַּעֲרֹץ</a:t>
            </a:r>
            <a:r>
              <a:rPr lang="he-IL" sz="1100" dirty="0">
                <a:latin typeface="Guttman Keren" panose="02010401010101010101" pitchFamily="2" charset="-79"/>
                <a:cs typeface="Guttman Keren" panose="02010401010101010101" pitchFamily="2" charset="-79"/>
              </a:rPr>
              <a:t> וְאַל תֵּחָת כִּי עִמְּךָ ה' </a:t>
            </a:r>
            <a:r>
              <a:rPr lang="he-IL" sz="1100" dirty="0" err="1">
                <a:latin typeface="Guttman Keren" panose="02010401010101010101" pitchFamily="2" charset="-79"/>
                <a:cs typeface="Guttman Keren" panose="02010401010101010101" pitchFamily="2" charset="-79"/>
              </a:rPr>
              <a:t>אֱלֹהֶיך</a:t>
            </a:r>
            <a:r>
              <a:rPr lang="he-IL" sz="1100" dirty="0">
                <a:latin typeface="Guttman Keren" panose="02010401010101010101" pitchFamily="2" charset="-79"/>
                <a:cs typeface="Guttman Keren" panose="02010401010101010101" pitchFamily="2" charset="-79"/>
              </a:rPr>
              <a:t>ָ בְּכֹל אֲשֶׁר תֵּלֵךְ: </a:t>
            </a:r>
            <a:endParaRPr lang="he-IL" sz="1100" dirty="0" smtClean="0">
              <a:latin typeface="Guttman Keren" panose="02010401010101010101" pitchFamily="2" charset="-79"/>
              <a:cs typeface="Guttman Keren" panose="02010401010101010101" pitchFamily="2" charset="-79"/>
            </a:endParaRPr>
          </a:p>
          <a:p>
            <a:pPr algn="just">
              <a:lnSpc>
                <a:spcPct val="150000"/>
              </a:lnSpc>
            </a:pPr>
            <a:r>
              <a:rPr lang="he-IL" sz="800" dirty="0" smtClean="0">
                <a:latin typeface="Guttman Keren" panose="02010401010101010101" pitchFamily="2" charset="-79"/>
              </a:rPr>
              <a:t>יהושע א', ט'</a:t>
            </a:r>
            <a:endParaRPr lang="he-IL" sz="800" dirty="0">
              <a:latin typeface="Guttman Keren" panose="02010401010101010101" pitchFamily="2" charset="-79"/>
            </a:endParaRPr>
          </a:p>
        </p:txBody>
      </p:sp>
      <p:sp>
        <p:nvSpPr>
          <p:cNvPr id="8" name="תיבת טקסט 1"/>
          <p:cNvSpPr txBox="1"/>
          <p:nvPr/>
        </p:nvSpPr>
        <p:spPr>
          <a:xfrm>
            <a:off x="150590" y="638071"/>
            <a:ext cx="4155191" cy="409597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1" fromWordArt="0" anchor="t" anchorCtr="0" forceAA="0" compatLnSpc="1">
            <a:prstTxWarp prst="textNoShape">
              <a:avLst/>
            </a:prstTxWarp>
            <a:noAutofit/>
          </a:bodyPr>
          <a:lstStyle/>
          <a:p>
            <a:pPr algn="just" rtl="1">
              <a:lnSpc>
                <a:spcPct val="150000"/>
              </a:lnSpc>
              <a:spcAft>
                <a:spcPts val="1000"/>
              </a:spcAft>
            </a:pPr>
            <a:r>
              <a:rPr lang="he-IL" sz="1100" dirty="0" smtClean="0">
                <a:effectLst/>
                <a:ea typeface="Calibri"/>
                <a:cs typeface="Arial"/>
              </a:rPr>
              <a:t> ג</a:t>
            </a:r>
            <a:r>
              <a:rPr lang="he-IL" sz="1100" u="sng" dirty="0" smtClean="0">
                <a:effectLst/>
                <a:ea typeface="Calibri"/>
                <a:cs typeface="Arial"/>
              </a:rPr>
              <a:t>. לא לפחד ולא להשתמש באומץ בהגזמה. </a:t>
            </a:r>
            <a:endParaRPr lang="he-IL" sz="1100" u="sng" dirty="0">
              <a:ea typeface="Calibri"/>
              <a:cs typeface="Arial"/>
            </a:endParaRPr>
          </a:p>
          <a:p>
            <a:pPr algn="just" rtl="1">
              <a:lnSpc>
                <a:spcPct val="150000"/>
              </a:lnSpc>
              <a:spcAft>
                <a:spcPts val="1000"/>
              </a:spcAft>
            </a:pPr>
            <a:r>
              <a:rPr lang="he-IL" sz="1200" dirty="0" smtClean="0">
                <a:effectLst/>
                <a:ea typeface="Calibri"/>
                <a:cs typeface="Arial"/>
              </a:rPr>
              <a:t>בשומר </a:t>
            </a:r>
            <a:r>
              <a:rPr lang="he-IL" sz="1200" dirty="0">
                <a:effectLst/>
                <a:ea typeface="Calibri"/>
                <a:cs typeface="Arial"/>
              </a:rPr>
              <a:t>החדש אנו מבקשים לדבוק בכל שלושת המשמעויות של האומץ כפי שהוא בא לידי ביטוי בפסוקים </a:t>
            </a:r>
            <a:r>
              <a:rPr lang="he-IL" sz="1200" dirty="0" smtClean="0">
                <a:effectLst/>
                <a:ea typeface="Calibri"/>
                <a:cs typeface="Arial"/>
              </a:rPr>
              <a:t>שבתחילת ספר יהושוע בהם מוזכר השורש </a:t>
            </a:r>
            <a:r>
              <a:rPr lang="he-IL" sz="1200" dirty="0" err="1" smtClean="0">
                <a:effectLst/>
                <a:ea typeface="Calibri"/>
                <a:cs typeface="Arial"/>
              </a:rPr>
              <a:t>א.מ.צ</a:t>
            </a:r>
            <a:r>
              <a:rPr lang="he-IL" sz="1200" dirty="0" smtClean="0">
                <a:effectLst/>
                <a:ea typeface="Calibri"/>
                <a:cs typeface="Arial"/>
              </a:rPr>
              <a:t> שלוש פעמיים...בפעם השלישית מוזהר יהושוע לא לערוץ ולא לפחד [אל תחת]. מצד אחד יהושו</a:t>
            </a:r>
            <a:r>
              <a:rPr lang="he-IL" sz="1200" dirty="0" smtClean="0">
                <a:ea typeface="Calibri"/>
                <a:cs typeface="Arial"/>
              </a:rPr>
              <a:t>ע מתבקש לא לפחד ומצד שני לא להשתמש באמץ בעריצות. </a:t>
            </a:r>
            <a:r>
              <a:rPr lang="he-IL" sz="1200" dirty="0" smtClean="0">
                <a:effectLst/>
                <a:ea typeface="Calibri"/>
                <a:cs typeface="Arial"/>
              </a:rPr>
              <a:t> אנו </a:t>
            </a:r>
            <a:r>
              <a:rPr lang="he-IL" sz="1200" dirty="0">
                <a:effectLst/>
                <a:ea typeface="Calibri"/>
                <a:cs typeface="Arial"/>
              </a:rPr>
              <a:t>מבקשים לדעת ולהקפיד לא לפחד ולאזור אומץ מול גורמים מעכבים או עוינים, אך בה במידה לאזור אומץ לא להפוך לארגון עריץ ששוכח את האדם באשר הוא. אנו מבקשים לפעול בגובה העיניים. להיות במקום המדויק שלא מתחת למטרות שלנו ולא מעל. רק אומץ פנימי עמוק ויציב יכול לתת ביטחון עצמי בדרך תוך הימנעות מהפעלת כוחות מוגזמים במקומות שאין בהם צורך. בוודאי הימנעות מכל אלימות והפעלת כוח מיותר. </a:t>
            </a:r>
            <a:endParaRPr lang="en-US" sz="1100" dirty="0">
              <a:effectLst/>
              <a:ea typeface="Calibri"/>
              <a:cs typeface="Arial"/>
            </a:endParaRPr>
          </a:p>
          <a:p>
            <a:pPr algn="just">
              <a:lnSpc>
                <a:spcPct val="115000"/>
              </a:lnSpc>
              <a:spcAft>
                <a:spcPts val="1000"/>
              </a:spcAft>
            </a:pPr>
            <a:r>
              <a:rPr lang="en-US" sz="800" dirty="0">
                <a:effectLst/>
                <a:ea typeface="Calibri"/>
                <a:cs typeface="Arial"/>
              </a:rPr>
              <a:t> </a:t>
            </a:r>
            <a:r>
              <a:rPr lang="he-IL" sz="800" dirty="0">
                <a:ea typeface="Calibri"/>
              </a:rPr>
              <a:t>מתוך חוברת התכנים של השומר החדש:</a:t>
            </a:r>
            <a:endParaRPr lang="en-US" sz="800" dirty="0">
              <a:effectLst/>
              <a:ea typeface="Calibri"/>
              <a:cs typeface="Arial"/>
            </a:endParaRPr>
          </a:p>
        </p:txBody>
      </p:sp>
      <p:sp>
        <p:nvSpPr>
          <p:cNvPr id="9" name="TextBox 8"/>
          <p:cNvSpPr txBox="1"/>
          <p:nvPr/>
        </p:nvSpPr>
        <p:spPr>
          <a:xfrm>
            <a:off x="8518968" y="631140"/>
            <a:ext cx="3402956" cy="2400657"/>
          </a:xfrm>
          <a:prstGeom prst="rect">
            <a:avLst/>
          </a:prstGeom>
          <a:solidFill>
            <a:schemeClr val="accent2">
              <a:lumMod val="40000"/>
              <a:lumOff val="60000"/>
            </a:schemeClr>
          </a:solidFill>
        </p:spPr>
        <p:txBody>
          <a:bodyPr wrap="square" rtlCol="1">
            <a:spAutoFit/>
          </a:bodyPr>
          <a:lstStyle/>
          <a:p>
            <a:pPr algn="just">
              <a:lnSpc>
                <a:spcPct val="150000"/>
              </a:lnSpc>
            </a:pPr>
            <a:r>
              <a:rPr lang="he-IL" sz="1000" b="1" u="sng" dirty="0" smtClean="0"/>
              <a:t>רקע:</a:t>
            </a:r>
          </a:p>
          <a:p>
            <a:pPr algn="just">
              <a:lnSpc>
                <a:spcPct val="150000"/>
              </a:lnSpc>
            </a:pPr>
            <a:r>
              <a:rPr lang="he-IL" sz="1000" dirty="0" smtClean="0"/>
              <a:t>האומץ דורש תנועה של יציאה מאזור הנוחות. פעמים רבות אף סיכון אישי. תנועה שדורשת כוחות פנימיים. כוחות  שנובעים מעמדה מוסרית, מצדקת הדרך, מאהבת הארץ ומשאר ערכים חיוביים.</a:t>
            </a:r>
          </a:p>
          <a:p>
            <a:pPr algn="just">
              <a:lnSpc>
                <a:spcPct val="150000"/>
              </a:lnSpc>
            </a:pPr>
            <a:r>
              <a:rPr lang="he-IL" sz="1000" dirty="0" smtClean="0"/>
              <a:t>אך בכוחות אלו צריכים להיות מכווני, מדויקים ובמידה.  האומץ האזרחי חייב להיות כזה שלא דורס את האחר. שרואה את האדם, שנזהר מעריצות. אנו מחפשים את הדרך להשתמש באומץ בגמישות הנכונה,  ברגישות  בדיוק ובשמחה.</a:t>
            </a:r>
          </a:p>
          <a:p>
            <a:pPr algn="just">
              <a:lnSpc>
                <a:spcPct val="150000"/>
              </a:lnSpc>
            </a:pPr>
            <a:r>
              <a:rPr lang="he-IL" sz="1000" dirty="0" smtClean="0"/>
              <a:t>בדף זה ננסה לסמן כמה קווים בכיוון.</a:t>
            </a:r>
            <a:endParaRPr lang="he-IL" sz="1000" dirty="0"/>
          </a:p>
        </p:txBody>
      </p:sp>
      <p:sp>
        <p:nvSpPr>
          <p:cNvPr id="10" name="TextBox 9"/>
          <p:cNvSpPr txBox="1"/>
          <p:nvPr/>
        </p:nvSpPr>
        <p:spPr>
          <a:xfrm>
            <a:off x="150590" y="4734046"/>
            <a:ext cx="9829382" cy="2023631"/>
          </a:xfrm>
          <a:prstGeom prst="rect">
            <a:avLst/>
          </a:prstGeom>
          <a:solidFill>
            <a:schemeClr val="bg2">
              <a:lumMod val="90000"/>
            </a:schemeClr>
          </a:solidFill>
        </p:spPr>
        <p:txBody>
          <a:bodyPr wrap="square" rtlCol="1">
            <a:spAutoFit/>
          </a:bodyPr>
          <a:lstStyle/>
          <a:p>
            <a:r>
              <a:rPr lang="he-IL" sz="1000" dirty="0" smtClean="0"/>
              <a:t>שאלות לעיון ולהעמקה: </a:t>
            </a:r>
          </a:p>
          <a:p>
            <a:pPr lvl="0" algn="just">
              <a:lnSpc>
                <a:spcPct val="150000"/>
              </a:lnSpc>
            </a:pPr>
            <a:r>
              <a:rPr lang="he-IL" sz="1100" u="sng" dirty="0">
                <a:solidFill>
                  <a:prstClr val="black"/>
                </a:solidFill>
                <a:latin typeface="Guttman Keren" panose="02010401010101010101" pitchFamily="2" charset="-79"/>
              </a:rPr>
              <a:t>א. משה בתחילת  </a:t>
            </a:r>
            <a:r>
              <a:rPr lang="he-IL" sz="1100" u="sng" dirty="0" smtClean="0">
                <a:solidFill>
                  <a:prstClr val="black"/>
                </a:solidFill>
                <a:latin typeface="Guttman Keren" panose="02010401010101010101" pitchFamily="2" charset="-79"/>
              </a:rPr>
              <a:t>דרכו</a:t>
            </a:r>
          </a:p>
          <a:p>
            <a:pPr marL="171450" lvl="0" indent="-171450" algn="just">
              <a:lnSpc>
                <a:spcPct val="150000"/>
              </a:lnSpc>
              <a:buFont typeface="Arial" panose="020B0604020202020204" pitchFamily="34" charset="0"/>
              <a:buChar char="•"/>
            </a:pPr>
            <a:r>
              <a:rPr lang="he-IL" sz="1100" dirty="0" smtClean="0">
                <a:solidFill>
                  <a:prstClr val="black"/>
                </a:solidFill>
                <a:latin typeface="Guttman Keren" panose="02010401010101010101" pitchFamily="2" charset="-79"/>
              </a:rPr>
              <a:t>משה נסיך מצרי המודע למוצאו העברי או שאולי לא יוצא מהארמון ועושה מעשה. האם זהו אומץ? היש סכנה במעשיהו? האם אין במעשיהו משום שימוש מוגזם בכוח?</a:t>
            </a:r>
          </a:p>
          <a:p>
            <a:pPr marL="171450" lvl="0" indent="-171450" algn="just">
              <a:lnSpc>
                <a:spcPct val="150000"/>
              </a:lnSpc>
              <a:buFont typeface="Arial" panose="020B0604020202020204" pitchFamily="34" charset="0"/>
              <a:buChar char="•"/>
            </a:pPr>
            <a:r>
              <a:rPr lang="he-IL" sz="1100" dirty="0" smtClean="0">
                <a:solidFill>
                  <a:prstClr val="black"/>
                </a:solidFill>
                <a:latin typeface="Guttman Keren" panose="02010401010101010101" pitchFamily="2" charset="-79"/>
              </a:rPr>
              <a:t>העברים מבקרים את משה. מהי הביקורת שלהם על מעשיהו? כיצד פנייתו לעברי המכה משליכה על מעשיהו הראשון? האם היא מוכיחה שהראשון היה במידה? או אולי ההיפך – אפליה בין המצרי לעברי?</a:t>
            </a:r>
          </a:p>
          <a:p>
            <a:pPr marL="171450" lvl="0" indent="-171450" algn="just">
              <a:lnSpc>
                <a:spcPct val="150000"/>
              </a:lnSpc>
              <a:buFont typeface="Arial" panose="020B0604020202020204" pitchFamily="34" charset="0"/>
              <a:buChar char="•"/>
            </a:pPr>
            <a:r>
              <a:rPr lang="he-IL" sz="1100" dirty="0" smtClean="0">
                <a:solidFill>
                  <a:prstClr val="black"/>
                </a:solidFill>
                <a:latin typeface="Guttman Keren" panose="02010401010101010101" pitchFamily="2" charset="-79"/>
              </a:rPr>
              <a:t>כיצד המעשה של משה לבנות פרעו מעמיד את מעשיו הקודמים? האם יש כאן שיטה, גישה מקיפה?</a:t>
            </a:r>
          </a:p>
          <a:p>
            <a:pPr lvl="0" algn="just">
              <a:lnSpc>
                <a:spcPct val="150000"/>
              </a:lnSpc>
            </a:pPr>
            <a:r>
              <a:rPr lang="he-IL" sz="1100" u="sng" dirty="0">
                <a:solidFill>
                  <a:prstClr val="black"/>
                </a:solidFill>
                <a:latin typeface="Guttman Keren" panose="02010401010101010101" pitchFamily="2" charset="-79"/>
              </a:rPr>
              <a:t>ב. אומץ זה לא </a:t>
            </a:r>
            <a:r>
              <a:rPr lang="he-IL" sz="1100" u="sng" dirty="0" smtClean="0">
                <a:solidFill>
                  <a:prstClr val="black"/>
                </a:solidFill>
                <a:latin typeface="Guttman Keren" panose="02010401010101010101" pitchFamily="2" charset="-79"/>
              </a:rPr>
              <a:t>עריצות  </a:t>
            </a:r>
            <a:r>
              <a:rPr lang="he-IL" sz="1100" dirty="0" smtClean="0">
                <a:solidFill>
                  <a:prstClr val="black"/>
                </a:solidFill>
                <a:ea typeface="Calibri"/>
              </a:rPr>
              <a:t>ג</a:t>
            </a:r>
            <a:r>
              <a:rPr lang="he-IL" sz="1100" u="sng" dirty="0">
                <a:solidFill>
                  <a:prstClr val="black"/>
                </a:solidFill>
                <a:ea typeface="Calibri"/>
              </a:rPr>
              <a:t>. לא לפחד ולא להשתמש באומץ בהגזמה. </a:t>
            </a:r>
            <a:endParaRPr lang="he-IL" sz="1100" u="sng" dirty="0" smtClean="0">
              <a:solidFill>
                <a:prstClr val="black"/>
              </a:solidFill>
              <a:ea typeface="Calibri"/>
            </a:endParaRPr>
          </a:p>
          <a:p>
            <a:pPr marL="171450" lvl="0" indent="-171450" algn="just">
              <a:lnSpc>
                <a:spcPct val="150000"/>
              </a:lnSpc>
              <a:buFont typeface="Arial" panose="020B0604020202020204" pitchFamily="34" charset="0"/>
              <a:buChar char="•"/>
            </a:pPr>
            <a:r>
              <a:rPr lang="he-IL" sz="1100" dirty="0" smtClean="0">
                <a:solidFill>
                  <a:prstClr val="black"/>
                </a:solidFill>
                <a:ea typeface="Calibri"/>
              </a:rPr>
              <a:t>כיצד יש להבין את הציווי אל </a:t>
            </a:r>
            <a:r>
              <a:rPr lang="he-IL" sz="1100" dirty="0" err="1" smtClean="0">
                <a:solidFill>
                  <a:prstClr val="black"/>
                </a:solidFill>
                <a:ea typeface="Calibri"/>
              </a:rPr>
              <a:t>תערוץ</a:t>
            </a:r>
            <a:r>
              <a:rPr lang="he-IL" sz="1100" dirty="0" smtClean="0">
                <a:solidFill>
                  <a:prstClr val="black"/>
                </a:solidFill>
                <a:ea typeface="Calibri"/>
              </a:rPr>
              <a:t>? כיצד הו קשור לאומץ? מהי הסכנה שהיווי מבקש למנוע?</a:t>
            </a: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1727" y="3189792"/>
            <a:ext cx="1854138" cy="12515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75396315"/>
      </p:ext>
    </p:extLst>
  </p:cSld>
  <p:clrMapOvr>
    <a:masterClrMapping/>
  </p:clrMapOvr>
</p:sld>
</file>

<file path=ppt/theme/theme1.xml><?xml version="1.0" encoding="utf-8"?>
<a:theme xmlns:a="http://schemas.openxmlformats.org/drawingml/2006/main" name="חוברת מקורות">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חוברת מקורות" id="{0FACFB2F-C55C-45AC-8A10-1A09A19AF53F}" vid="{42E9B99F-6593-4AFD-92D9-947319924C87}"/>
    </a:ext>
  </a:extLst>
</a:theme>
</file>

<file path=docProps/app.xml><?xml version="1.0" encoding="utf-8"?>
<Properties xmlns="http://schemas.openxmlformats.org/officeDocument/2006/extended-properties" xmlns:vt="http://schemas.openxmlformats.org/officeDocument/2006/docPropsVTypes">
  <Template>חוברת מקורות</Template>
  <TotalTime>319</TotalTime>
  <Words>520</Words>
  <Application>Microsoft Office PowerPoint</Application>
  <PresentationFormat>מותאם אישית</PresentationFormat>
  <Paragraphs>22</Paragraphs>
  <Slides>1</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חוברת מקורות</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user</dc:creator>
  <cp:lastModifiedBy>user</cp:lastModifiedBy>
  <cp:revision>11</cp:revision>
  <dcterms:created xsi:type="dcterms:W3CDTF">2015-10-07T20:13:16Z</dcterms:created>
  <dcterms:modified xsi:type="dcterms:W3CDTF">2015-11-25T08:46:00Z</dcterms:modified>
</cp:coreProperties>
</file>