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848A80C-A864-46F4-B5E7-6F75F69D41BC}"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E2298DC-2B4B-469A-A2CE-5032E5F61F8E}" type="slidenum">
              <a:rPr lang="he-IL" smtClean="0"/>
              <a:pPr/>
              <a:t>‹#›</a:t>
            </a:fld>
            <a:endParaRPr lang="he-IL"/>
          </a:p>
        </p:txBody>
      </p:sp>
    </p:spTree>
    <p:extLst>
      <p:ext uri="{BB962C8B-B14F-4D97-AF65-F5344CB8AC3E}">
        <p14:creationId xmlns:p14="http://schemas.microsoft.com/office/powerpoint/2010/main" xmlns="" val="696520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709B2-07F6-45A2-912B-D138F144FB00}" type="slidenum">
              <a:rPr lang="he-IL" altLang="he-IL">
                <a:solidFill>
                  <a:srgbClr val="000000"/>
                </a:solidFill>
              </a:rPr>
              <a:pPr/>
              <a:t>1</a:t>
            </a:fld>
            <a:endParaRPr lang="en-US" altLang="he-IL">
              <a:solidFill>
                <a:srgbClr val="000000"/>
              </a:solidFill>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2487487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00548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44789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61063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99334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781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6975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9203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09522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60859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67240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8913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1897040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9" name="Group 9"/>
          <p:cNvGrpSpPr>
            <a:grpSpLocks/>
          </p:cNvGrpSpPr>
          <p:nvPr/>
        </p:nvGrpSpPr>
        <p:grpSpPr bwMode="auto">
          <a:xfrm>
            <a:off x="1703389" y="188913"/>
            <a:ext cx="8497887" cy="6553200"/>
            <a:chOff x="113" y="119"/>
            <a:chExt cx="5353" cy="4128"/>
          </a:xfrm>
        </p:grpSpPr>
        <p:sp>
          <p:nvSpPr>
            <p:cNvPr id="25610"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25611"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5605" name="Rectangle 5"/>
          <p:cNvSpPr>
            <a:spLocks noGrp="1" noChangeArrowheads="1"/>
          </p:cNvSpPr>
          <p:nvPr>
            <p:ph type="title"/>
          </p:nvPr>
        </p:nvSpPr>
        <p:spPr>
          <a:xfrm>
            <a:off x="4151313" y="260351"/>
            <a:ext cx="3744912" cy="576263"/>
          </a:xfrm>
          <a:noFill/>
          <a:ln/>
        </p:spPr>
        <p:txBody>
          <a:bodyPr/>
          <a:lstStyle/>
          <a:p>
            <a:r>
              <a:rPr lang="he-IL" altLang="he-IL" sz="2400" b="1" dirty="0"/>
              <a:t>רבי אלעזר והאדם המכוער</a:t>
            </a:r>
            <a:endParaRPr lang="en-US" altLang="he-IL" sz="2400" b="1" dirty="0"/>
          </a:p>
        </p:txBody>
      </p:sp>
      <p:sp>
        <p:nvSpPr>
          <p:cNvPr id="25606" name="Rectangle 6"/>
          <p:cNvSpPr>
            <a:spLocks noChangeArrowheads="1"/>
          </p:cNvSpPr>
          <p:nvPr/>
        </p:nvSpPr>
        <p:spPr bwMode="auto">
          <a:xfrm>
            <a:off x="2058988" y="686585"/>
            <a:ext cx="7853362"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הסיפור על רבי אלעזר והמכוער מעלה את שאלת היחס אל האחר. גאוותנות והתגאות כולנו פוגשים - אם אצל אחרים, ואם בתוכנו אנו. הסיפור התלמודי מפגיש אותנו עם ביקורת כלפי מי שנחשבים מורמים מעם, ומראה לנו כיצד תחושת ההצלחה האישית מביאה אותם אל חטא הגאוותנות. הסיפור גם דורש, לכאורה, שנהיה רכים, ענווים, אולי אפילו שפלי רוח. </a:t>
            </a:r>
            <a:br>
              <a:rPr lang="he-IL" altLang="he-IL" sz="1400" dirty="0">
                <a:solidFill>
                  <a:srgbClr val="000000"/>
                </a:solidFill>
                <a:latin typeface="Times New Roman" panose="02020603050405020304" pitchFamily="18" charset="0"/>
                <a:cs typeface="Times New Roman" panose="02020603050405020304" pitchFamily="18" charset="0"/>
              </a:rPr>
            </a:br>
            <a:r>
              <a:rPr lang="he-IL" altLang="he-IL" sz="1400" dirty="0">
                <a:solidFill>
                  <a:srgbClr val="000000"/>
                </a:solidFill>
                <a:latin typeface="Times New Roman" panose="02020603050405020304" pitchFamily="18" charset="0"/>
                <a:cs typeface="Times New Roman" panose="02020603050405020304" pitchFamily="18" charset="0"/>
              </a:rPr>
              <a:t>מה יחסנו לדרישה זו? איפה היא פוגשת אותנו? </a:t>
            </a:r>
          </a:p>
        </p:txBody>
      </p:sp>
      <p:sp>
        <p:nvSpPr>
          <p:cNvPr id="25607" name="Rectangle 7"/>
          <p:cNvSpPr>
            <a:spLocks noChangeArrowheads="1"/>
          </p:cNvSpPr>
          <p:nvPr/>
        </p:nvSpPr>
        <p:spPr bwMode="auto">
          <a:xfrm>
            <a:off x="3863976" y="1644780"/>
            <a:ext cx="5967413" cy="483209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400">
                <a:solidFill>
                  <a:srgbClr val="000000"/>
                </a:solidFill>
              </a:rPr>
              <a:t>מַעֲשֶׂה שֶׁבָּא רַ' אֶלְעָזָר בן רבי שִׁמְעוֹן מִמִּגְדַּל גְּדוֹר מִבֵּית רַבּוֹ, וְהָיָה רָכוּב עַל הַחֲמוֹר וּמְטַיֵּל עַל שְׂפַת הַיָּם וְשָׂמַח שִׂמְחָה גְּדוֹלָה, וְהָיְיתָה דַּעְתּוֹ גַּסָּה עָלָיו, מִפְּנֵי שֶׁלָּמַד תּוֹרָה הַרְבֵּה. נִזְדַּמֵּן לוֹ אָדָם אֶחָד שֶׁהָיָה מְכֹעָר בְּיוֹתֵר. </a:t>
            </a:r>
          </a:p>
          <a:p>
            <a:pPr fontAlgn="base">
              <a:spcBef>
                <a:spcPct val="0"/>
              </a:spcBef>
              <a:spcAft>
                <a:spcPct val="0"/>
              </a:spcAft>
            </a:pPr>
            <a:r>
              <a:rPr lang="he-IL" altLang="he-IL" sz="1400">
                <a:solidFill>
                  <a:srgbClr val="000000"/>
                </a:solidFill>
              </a:rPr>
              <a:t>אָמַר לוֹ: שָׁלוֹם עָלֶיךָ, רַבִּי! </a:t>
            </a:r>
          </a:p>
          <a:p>
            <a:pPr fontAlgn="base">
              <a:spcBef>
                <a:spcPct val="0"/>
              </a:spcBef>
              <a:spcAft>
                <a:spcPct val="0"/>
              </a:spcAft>
            </a:pPr>
            <a:r>
              <a:rPr lang="he-IL" altLang="he-IL" sz="1400">
                <a:solidFill>
                  <a:srgbClr val="000000"/>
                </a:solidFill>
              </a:rPr>
              <a:t>וְלֹא הֶחֱזִיר לוֹ.</a:t>
            </a:r>
          </a:p>
          <a:p>
            <a:pPr fontAlgn="base">
              <a:spcBef>
                <a:spcPct val="0"/>
              </a:spcBef>
              <a:spcAft>
                <a:spcPct val="0"/>
              </a:spcAft>
            </a:pPr>
            <a:r>
              <a:rPr lang="he-IL" altLang="he-IL" sz="1400">
                <a:solidFill>
                  <a:srgbClr val="000000"/>
                </a:solidFill>
              </a:rPr>
              <a:t>אָמַר לוֹ: רֵיקָא, כַּמָּה מְכֹעָר אוֹתוֹ הָאִישׁ! שֶׁמָּא כָּל בְּנֵי עִירְךָ מְכֹעָרִים כְּמוֹתְךָ?</a:t>
            </a:r>
          </a:p>
          <a:p>
            <a:pPr fontAlgn="base">
              <a:spcBef>
                <a:spcPct val="0"/>
              </a:spcBef>
              <a:spcAft>
                <a:spcPct val="0"/>
              </a:spcAft>
            </a:pPr>
            <a:r>
              <a:rPr lang="he-IL" altLang="he-IL" sz="1400">
                <a:solidFill>
                  <a:srgbClr val="000000"/>
                </a:solidFill>
              </a:rPr>
              <a:t>אָמַר לוֹ: אֵינִי יוֹדֵעַ, אֶלָּא לֵךְ וֶאֱמֹר לָאֻמָּן שֶׁעֲשָׂאַנִי: </a:t>
            </a:r>
            <a:r>
              <a:rPr lang="he-IL" altLang="he-IL" sz="1400" b="1">
                <a:solidFill>
                  <a:srgbClr val="000000"/>
                </a:solidFill>
              </a:rPr>
              <a:t>כַּמָּה מְכֹעָר כְּלִי זֶה שֶׁעָשִׂיתָ</a:t>
            </a:r>
            <a:r>
              <a:rPr lang="he-IL" altLang="he-IL" sz="1400">
                <a:solidFill>
                  <a:srgbClr val="000000"/>
                </a:solidFill>
              </a:rPr>
              <a:t>!</a:t>
            </a:r>
          </a:p>
          <a:p>
            <a:pPr fontAlgn="base">
              <a:spcBef>
                <a:spcPct val="0"/>
              </a:spcBef>
              <a:spcAft>
                <a:spcPct val="0"/>
              </a:spcAft>
            </a:pPr>
            <a:r>
              <a:rPr lang="he-IL" altLang="he-IL" sz="1400">
                <a:solidFill>
                  <a:srgbClr val="000000"/>
                </a:solidFill>
              </a:rPr>
              <a:t>כֵּיוָן שֶׁיָּדַע בְּעַצְמוֹ שֶׁחָטָא יָרַד מִן הַחֲמוֹר וְנִשְׁתַּטַּח לְפָנָיו וְאָמַר לוֹ: נַעֲנֵיתִי לְךָ, מְחַל לִי!</a:t>
            </a:r>
          </a:p>
          <a:p>
            <a:pPr fontAlgn="base">
              <a:spcBef>
                <a:spcPct val="0"/>
              </a:spcBef>
              <a:spcAft>
                <a:spcPct val="0"/>
              </a:spcAft>
            </a:pPr>
            <a:r>
              <a:rPr lang="he-IL" altLang="he-IL" sz="1400">
                <a:solidFill>
                  <a:srgbClr val="000000"/>
                </a:solidFill>
              </a:rPr>
              <a:t>אָמַר לוֹ: אֵינִי מוֹחֵל לְךָ עַד שֶׁתֵּלֵךְ לָאֻמָּן שֶׁעֲשָׂאַנִי וֶאֱמֹר לוֹ: כַּמָּה מְכֹעָר כְּלִי זֶה שֶׁעָשִׂיתָ!</a:t>
            </a:r>
          </a:p>
          <a:p>
            <a:pPr fontAlgn="base">
              <a:spcBef>
                <a:spcPct val="0"/>
              </a:spcBef>
              <a:spcAft>
                <a:spcPct val="0"/>
              </a:spcAft>
            </a:pPr>
            <a:r>
              <a:rPr lang="he-IL" altLang="he-IL" sz="1400">
                <a:solidFill>
                  <a:srgbClr val="000000"/>
                </a:solidFill>
              </a:rPr>
              <a:t> </a:t>
            </a:r>
          </a:p>
          <a:p>
            <a:pPr fontAlgn="base">
              <a:spcBef>
                <a:spcPct val="0"/>
              </a:spcBef>
              <a:spcAft>
                <a:spcPct val="0"/>
              </a:spcAft>
            </a:pPr>
            <a:r>
              <a:rPr lang="he-IL" altLang="he-IL" sz="1400">
                <a:solidFill>
                  <a:srgbClr val="000000"/>
                </a:solidFill>
              </a:rPr>
              <a:t>הָיָה מְטַיֵּל אַחֲרָיו עַד שֶׁהִגִּיעַ לְעִירוֹ,</a:t>
            </a:r>
          </a:p>
          <a:p>
            <a:pPr fontAlgn="base">
              <a:spcBef>
                <a:spcPct val="0"/>
              </a:spcBef>
              <a:spcAft>
                <a:spcPct val="0"/>
              </a:spcAft>
            </a:pPr>
            <a:r>
              <a:rPr lang="he-IL" altLang="he-IL" sz="1400">
                <a:solidFill>
                  <a:srgbClr val="000000"/>
                </a:solidFill>
              </a:rPr>
              <a:t>יָצְאוּ בְּנֵי עִירוֹ לִקְרָאתוֹ וְהָיוּ אוֹמְרִים לוֹ: שָׁלוֹם עָלֶיךָ, רַבִּי, רַבִּי! מוֹרִי, מוֹרִי!</a:t>
            </a:r>
          </a:p>
          <a:p>
            <a:pPr fontAlgn="base">
              <a:spcBef>
                <a:spcPct val="0"/>
              </a:spcBef>
              <a:spcAft>
                <a:spcPct val="0"/>
              </a:spcAft>
            </a:pPr>
            <a:r>
              <a:rPr lang="he-IL" altLang="he-IL" sz="1400">
                <a:solidFill>
                  <a:srgbClr val="000000"/>
                </a:solidFill>
              </a:rPr>
              <a:t>אָמַר לָהֶם </a:t>
            </a:r>
            <a:r>
              <a:rPr lang="he-IL" altLang="he-IL" sz="1200" i="1">
                <a:solidFill>
                  <a:srgbClr val="000000"/>
                </a:solidFill>
              </a:rPr>
              <a:t>(המכוער)</a:t>
            </a:r>
            <a:r>
              <a:rPr lang="he-IL" altLang="he-IL" sz="1400">
                <a:solidFill>
                  <a:srgbClr val="000000"/>
                </a:solidFill>
              </a:rPr>
              <a:t>: לְמִי אַתֶּם קוֹרִין "רַבִּי, רַבִּי"?</a:t>
            </a:r>
          </a:p>
          <a:p>
            <a:pPr fontAlgn="base">
              <a:spcBef>
                <a:spcPct val="0"/>
              </a:spcBef>
              <a:spcAft>
                <a:spcPct val="0"/>
              </a:spcAft>
            </a:pPr>
            <a:r>
              <a:rPr lang="he-IL" altLang="he-IL" sz="1400">
                <a:solidFill>
                  <a:srgbClr val="000000"/>
                </a:solidFill>
              </a:rPr>
              <a:t>אָמְרוּ לוֹ: לְזֶה שֶׁמְּטַיֵּל אַחֲרֶיךָ.</a:t>
            </a:r>
          </a:p>
          <a:p>
            <a:pPr fontAlgn="base">
              <a:spcBef>
                <a:spcPct val="0"/>
              </a:spcBef>
              <a:spcAft>
                <a:spcPct val="0"/>
              </a:spcAft>
            </a:pPr>
            <a:r>
              <a:rPr lang="he-IL" altLang="he-IL" sz="1400">
                <a:solidFill>
                  <a:srgbClr val="000000"/>
                </a:solidFill>
              </a:rPr>
              <a:t>אָמַר לָהֶם: אִם זֶה רַבִּי, אַל יִרְבּוּ כְּמוֹתוֹ בְּיִשְׂרָאֵל!</a:t>
            </a:r>
          </a:p>
          <a:p>
            <a:pPr fontAlgn="base">
              <a:spcBef>
                <a:spcPct val="0"/>
              </a:spcBef>
              <a:spcAft>
                <a:spcPct val="0"/>
              </a:spcAft>
            </a:pPr>
            <a:r>
              <a:rPr lang="he-IL" altLang="he-IL" sz="1400">
                <a:solidFill>
                  <a:srgbClr val="000000"/>
                </a:solidFill>
              </a:rPr>
              <a:t>אָמְרוּ לוֹ: מִפְּנֵי מָה?</a:t>
            </a:r>
          </a:p>
          <a:p>
            <a:pPr fontAlgn="base">
              <a:spcBef>
                <a:spcPct val="0"/>
              </a:spcBef>
              <a:spcAft>
                <a:spcPct val="0"/>
              </a:spcAft>
            </a:pPr>
            <a:r>
              <a:rPr lang="he-IL" altLang="he-IL" sz="1400">
                <a:solidFill>
                  <a:srgbClr val="000000"/>
                </a:solidFill>
              </a:rPr>
              <a:t>אָמַר לָהֶם: כָּךְ וְכָךְ עָשָׂה לִי.</a:t>
            </a:r>
          </a:p>
          <a:p>
            <a:pPr fontAlgn="base">
              <a:spcBef>
                <a:spcPct val="0"/>
              </a:spcBef>
              <a:spcAft>
                <a:spcPct val="0"/>
              </a:spcAft>
            </a:pPr>
            <a:r>
              <a:rPr lang="he-IL" altLang="he-IL" sz="1400">
                <a:solidFill>
                  <a:srgbClr val="000000"/>
                </a:solidFill>
              </a:rPr>
              <a:t>אָמְרוּ לוֹ: אַף עַל פִּי כֵן מְחַל לוֹ, שֶׁאָדָם גָּדוֹל בַּתּוֹרָה הוּא.</a:t>
            </a:r>
          </a:p>
          <a:p>
            <a:pPr fontAlgn="base">
              <a:spcBef>
                <a:spcPct val="0"/>
              </a:spcBef>
              <a:spcAft>
                <a:spcPct val="0"/>
              </a:spcAft>
            </a:pPr>
            <a:r>
              <a:rPr lang="he-IL" altLang="he-IL" sz="1400">
                <a:solidFill>
                  <a:srgbClr val="000000"/>
                </a:solidFill>
              </a:rPr>
              <a:t>אָמַר לָהֶם: בִּשְׁבִילְכֶם הֲרֵינִי מוֹחֵל לוֹ, וּבִלְבַד שֶׁלֹּא יְהֵא רָגִיל לַעֲשׂוֹת כֵּן.</a:t>
            </a:r>
          </a:p>
          <a:p>
            <a:pPr fontAlgn="base">
              <a:spcBef>
                <a:spcPct val="0"/>
              </a:spcBef>
              <a:spcAft>
                <a:spcPct val="0"/>
              </a:spcAft>
            </a:pPr>
            <a:r>
              <a:rPr lang="he-IL" altLang="he-IL" sz="1400">
                <a:solidFill>
                  <a:srgbClr val="000000"/>
                </a:solidFill>
              </a:rPr>
              <a:t> </a:t>
            </a:r>
          </a:p>
          <a:p>
            <a:pPr fontAlgn="base">
              <a:spcBef>
                <a:spcPct val="0"/>
              </a:spcBef>
              <a:spcAft>
                <a:spcPct val="0"/>
              </a:spcAft>
            </a:pPr>
            <a:r>
              <a:rPr lang="he-IL" altLang="he-IL" sz="1400">
                <a:solidFill>
                  <a:srgbClr val="000000"/>
                </a:solidFill>
              </a:rPr>
              <a:t>מִיָּד נִכְנַס רַ' שִׁמְעוֹן בְּרַ' אֶלְעָזָר לְבֵית הַמִּדְרָשׁ וְדָרַשׁ:</a:t>
            </a:r>
          </a:p>
          <a:p>
            <a:pPr fontAlgn="base">
              <a:spcBef>
                <a:spcPct val="0"/>
              </a:spcBef>
              <a:spcAft>
                <a:spcPct val="0"/>
              </a:spcAft>
            </a:pPr>
            <a:r>
              <a:rPr lang="he-IL" altLang="he-IL" sz="1400">
                <a:solidFill>
                  <a:srgbClr val="000000"/>
                </a:solidFill>
              </a:rPr>
              <a:t>לְעוֹלָם יְהֵא אָדָם רַךְ כַּקָּנֶה וְאַל יְהֵא קָשֶׁה כָּאֶרֶז.</a:t>
            </a:r>
          </a:p>
        </p:txBody>
      </p:sp>
      <p:sp>
        <p:nvSpPr>
          <p:cNvPr id="25608" name="Rectangle 8"/>
          <p:cNvSpPr>
            <a:spLocks noChangeArrowheads="1"/>
          </p:cNvSpPr>
          <p:nvPr/>
        </p:nvSpPr>
        <p:spPr bwMode="auto">
          <a:xfrm>
            <a:off x="1846263" y="3068638"/>
            <a:ext cx="2089150" cy="360521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610" tIns="0" rIns="47610" bIns="0" anchor="ctr">
            <a:spAutoFit/>
          </a:bodyPr>
          <a:lstStyle/>
          <a:p>
            <a:pPr fontAlgn="base">
              <a:spcBef>
                <a:spcPct val="0"/>
              </a:spcBef>
              <a:spcAft>
                <a:spcPct val="0"/>
              </a:spcAft>
            </a:pPr>
            <a:endParaRPr lang="he-IL" altLang="he-IL" sz="1200" b="1">
              <a:solidFill>
                <a:srgbClr val="000000"/>
              </a:solidFill>
            </a:endParaRPr>
          </a:p>
          <a:p>
            <a:pPr fontAlgn="base">
              <a:spcBef>
                <a:spcPct val="0"/>
              </a:spcBef>
              <a:spcAft>
                <a:spcPct val="0"/>
              </a:spcAft>
            </a:pPr>
            <a:r>
              <a:rPr lang="he-IL" altLang="he-IL" sz="1200" b="1">
                <a:solidFill>
                  <a:srgbClr val="000000"/>
                </a:solidFill>
              </a:rPr>
              <a:t>שאלות למחשבה:</a:t>
            </a:r>
          </a:p>
          <a:p>
            <a:pPr fontAlgn="base">
              <a:spcBef>
                <a:spcPct val="0"/>
              </a:spcBef>
              <a:spcAft>
                <a:spcPct val="0"/>
              </a:spcAft>
            </a:pPr>
            <a:r>
              <a:rPr lang="he-IL" altLang="he-IL" sz="1200">
                <a:solidFill>
                  <a:srgbClr val="000000"/>
                </a:solidFill>
              </a:rPr>
              <a:t>"והייתה דעתו גסה עליו מפני שלמד תורה הרבה" - מה משמעות המשפט הזה? ביקורת? על מי?</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מה המכוער בא ללמד את רבי אליעזר?</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"אף על פי כן מחול לו, שאדם גדול בתורה הוא" - האם כך ראוי? האם אדם גדול זכאי למחילה שאחרים אינם זכאים לה?</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כלפי </a:t>
            </a:r>
            <a:r>
              <a:rPr lang="he-IL" altLang="he-IL" sz="1200" b="1">
                <a:solidFill>
                  <a:srgbClr val="000000"/>
                </a:solidFill>
              </a:rPr>
              <a:t>מי</a:t>
            </a:r>
            <a:r>
              <a:rPr lang="he-IL" altLang="he-IL" sz="1200">
                <a:solidFill>
                  <a:srgbClr val="000000"/>
                </a:solidFill>
              </a:rPr>
              <a:t> מכוון רבי אלעזר את דבריו בסוף הברייתא? מיהו הקנה בסיפור, מי הארז? </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איך ניתן להישמר ממידת הגאווה?</a:t>
            </a:r>
          </a:p>
          <a:p>
            <a:pPr fontAlgn="base">
              <a:spcBef>
                <a:spcPct val="0"/>
              </a:spcBef>
              <a:spcAft>
                <a:spcPct val="0"/>
              </a:spcAft>
            </a:pPr>
            <a:endParaRPr lang="he-IL" altLang="he-IL" sz="1200">
              <a:solidFill>
                <a:srgbClr val="000000"/>
              </a:solidFill>
            </a:endParaRPr>
          </a:p>
        </p:txBody>
      </p:sp>
    </p:spTree>
    <p:extLst>
      <p:ext uri="{BB962C8B-B14F-4D97-AF65-F5344CB8AC3E}">
        <p14:creationId xmlns:p14="http://schemas.microsoft.com/office/powerpoint/2010/main" xmlns="" val="2960511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78</Words>
  <Application>Microsoft Office PowerPoint</Application>
  <PresentationFormat>מותאם אישית</PresentationFormat>
  <Paragraphs>35</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רבי אלעזר והאדם המכוער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רבי אלעזר והאדם המכוער</dc:title>
  <dc:creator>עמית</dc:creator>
  <cp:lastModifiedBy>home</cp:lastModifiedBy>
  <cp:revision>1</cp:revision>
  <dcterms:created xsi:type="dcterms:W3CDTF">2014-11-04T12:11:45Z</dcterms:created>
  <dcterms:modified xsi:type="dcterms:W3CDTF">2018-07-12T07:39:40Z</dcterms:modified>
</cp:coreProperties>
</file>