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5000" autoAdjust="0"/>
    <p:restoredTop sz="99389" autoAdjust="0"/>
  </p:normalViewPr>
  <p:slideViewPr>
    <p:cSldViewPr snapToGrid="0">
      <p:cViewPr>
        <p:scale>
          <a:sx n="100" d="100"/>
          <a:sy n="100" d="100"/>
        </p:scale>
        <p:origin x="18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C29-74C1-4076-84B5-5F542CF7C6D4}" type="datetimeFigureOut">
              <a:rPr lang="he-IL" smtClean="0"/>
              <a:pPr/>
              <a:t>ד'/חשון/תשע"ו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2A87-7E24-48BC-B116-424792EE475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189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C29-74C1-4076-84B5-5F542CF7C6D4}" type="datetimeFigureOut">
              <a:rPr lang="he-IL" smtClean="0"/>
              <a:pPr/>
              <a:t>ד'/חשון/תשע"ו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2A87-7E24-48BC-B116-424792EE475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6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C29-74C1-4076-84B5-5F542CF7C6D4}" type="datetimeFigureOut">
              <a:rPr lang="he-IL" smtClean="0"/>
              <a:pPr/>
              <a:t>ד'/חשון/תשע"ו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2A87-7E24-48BC-B116-424792EE475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903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C29-74C1-4076-84B5-5F542CF7C6D4}" type="datetimeFigureOut">
              <a:rPr lang="he-IL" smtClean="0"/>
              <a:pPr/>
              <a:t>ד'/חשון/תשע"ו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2A87-7E24-48BC-B116-424792EE475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27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C29-74C1-4076-84B5-5F542CF7C6D4}" type="datetimeFigureOut">
              <a:rPr lang="he-IL" smtClean="0"/>
              <a:pPr/>
              <a:t>ד'/חשון/תשע"ו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2A87-7E24-48BC-B116-424792EE475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072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C29-74C1-4076-84B5-5F542CF7C6D4}" type="datetimeFigureOut">
              <a:rPr lang="he-IL" smtClean="0"/>
              <a:pPr/>
              <a:t>ד'/חשון/תשע"ו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2A87-7E24-48BC-B116-424792EE475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780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C29-74C1-4076-84B5-5F542CF7C6D4}" type="datetimeFigureOut">
              <a:rPr lang="he-IL" smtClean="0"/>
              <a:pPr/>
              <a:t>ד'/חשון/תשע"ו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2A87-7E24-48BC-B116-424792EE475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50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C29-74C1-4076-84B5-5F542CF7C6D4}" type="datetimeFigureOut">
              <a:rPr lang="he-IL" smtClean="0"/>
              <a:pPr/>
              <a:t>ד'/חשון/תשע"ו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2A87-7E24-48BC-B116-424792EE475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07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C29-74C1-4076-84B5-5F542CF7C6D4}" type="datetimeFigureOut">
              <a:rPr lang="he-IL" smtClean="0"/>
              <a:pPr/>
              <a:t>ד'/חשון/תשע"ו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2A87-7E24-48BC-B116-424792EE475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017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C29-74C1-4076-84B5-5F542CF7C6D4}" type="datetimeFigureOut">
              <a:rPr lang="he-IL" smtClean="0"/>
              <a:pPr/>
              <a:t>ד'/חשון/תשע"ו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2A87-7E24-48BC-B116-424792EE475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552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C29-74C1-4076-84B5-5F542CF7C6D4}" type="datetimeFigureOut">
              <a:rPr lang="he-IL" smtClean="0"/>
              <a:pPr/>
              <a:t>ד'/חשון/תשע"ו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2A87-7E24-48BC-B116-424792EE475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02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8CC29-74C1-4076-84B5-5F542CF7C6D4}" type="datetimeFigureOut">
              <a:rPr lang="he-IL" smtClean="0"/>
              <a:pPr/>
              <a:t>ד'/חשון/תשע"ו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72A87-7E24-48BC-B116-424792EE475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128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קבוצה 6"/>
          <p:cNvGrpSpPr/>
          <p:nvPr/>
        </p:nvGrpSpPr>
        <p:grpSpPr>
          <a:xfrm>
            <a:off x="1703389" y="188913"/>
            <a:ext cx="9781006" cy="6669087"/>
            <a:chOff x="1703389" y="188913"/>
            <a:chExt cx="9781006" cy="6669087"/>
          </a:xfrm>
        </p:grpSpPr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1703389" y="188913"/>
              <a:ext cx="1655762" cy="2381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he-IL" altLang="he-IL" sz="900" b="1">
                  <a:solidFill>
                    <a:srgbClr val="000000"/>
                  </a:solidFill>
                </a:rPr>
                <a:t>חוברת מקורות – השומר החדש</a:t>
              </a:r>
              <a:endParaRPr lang="en-US" altLang="he-IL" sz="900" b="1">
                <a:solidFill>
                  <a:srgbClr val="000000"/>
                </a:solidFill>
              </a:endParaRPr>
            </a:p>
          </p:txBody>
        </p:sp>
        <p:pic>
          <p:nvPicPr>
            <p:cNvPr id="3" name="תמונה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5468" y="6277080"/>
              <a:ext cx="1538927" cy="58092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666698" y="0"/>
            <a:ext cx="607780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800" dirty="0" smtClean="0"/>
              <a:t>אומץ אזרחי -  מהיכן עליו להגיע</a:t>
            </a:r>
            <a:r>
              <a:rPr lang="he-IL" sz="3600" dirty="0" smtClean="0"/>
              <a:t>?</a:t>
            </a:r>
            <a:endParaRPr lang="he-IL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18365" y="1296537"/>
            <a:ext cx="3293752" cy="48474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e-IL" sz="900" b="1" u="sng" dirty="0" smtClean="0"/>
              <a:t>ד. מדוע דווקא ילד הוא זה שצעק המלך הוא עירום?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/>
              <a:t>רק </a:t>
            </a:r>
            <a:r>
              <a:rPr lang="he-IL" sz="900" dirty="0"/>
              <a:t>מעטים אזרו אומץ להישיר מבט אל המציאות של מלכם ההולך </a:t>
            </a:r>
            <a:r>
              <a:rPr lang="he-IL" sz="900" dirty="0" smtClean="0"/>
              <a:t>עירום.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/>
              <a:t> </a:t>
            </a:r>
            <a:r>
              <a:rPr lang="he-IL" sz="900" dirty="0"/>
              <a:t>ע"פ האגדה אף לא אחד מהם אזר אומץ לצעוק זאת. </a:t>
            </a:r>
            <a:r>
              <a:rPr lang="he-IL" sz="900" dirty="0" smtClean="0"/>
              <a:t>שהרי </a:t>
            </a:r>
            <a:r>
              <a:rPr lang="he-IL" sz="900" dirty="0"/>
              <a:t>אילו אדם רציני </a:t>
            </a:r>
            <a:r>
              <a:rPr lang="he-IL" sz="900" dirty="0" smtClean="0"/>
              <a:t>היה </a:t>
            </a:r>
            <a:r>
              <a:rPr lang="he-IL" sz="900" dirty="0"/>
              <a:t>קם וצועק 'המלך ערום'. סביר היה להניח שהוא היה נסקל באבנים ע"י ההמון, או </a:t>
            </a:r>
            <a:r>
              <a:rPr lang="he-IL" sz="900" dirty="0" smtClean="0"/>
              <a:t>נשפט </a:t>
            </a:r>
            <a:r>
              <a:rPr lang="he-IL" sz="900" dirty="0"/>
              <a:t>ע"י </a:t>
            </a:r>
            <a:r>
              <a:rPr lang="he-IL" sz="900" dirty="0" smtClean="0"/>
              <a:t>השלטונות. 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/>
              <a:t>כנראה </a:t>
            </a:r>
            <a:r>
              <a:rPr lang="he-IL" sz="900" dirty="0"/>
              <a:t>שמדובר באומץ שבא ממקום לא מאוזן, אומץ שבחשבון סופי יכול להזיק יותר מאשר להועיל.</a:t>
            </a:r>
          </a:p>
          <a:p>
            <a:pPr algn="just">
              <a:lnSpc>
                <a:spcPct val="150000"/>
              </a:lnSpc>
            </a:pPr>
            <a:r>
              <a:rPr lang="he-IL" sz="900" dirty="0"/>
              <a:t>אילו היה בקהל </a:t>
            </a:r>
            <a:r>
              <a:rPr lang="he-IL" sz="900" dirty="0" smtClean="0"/>
              <a:t>שוטה שצועק, הרי שגם </a:t>
            </a:r>
            <a:r>
              <a:rPr lang="he-IL" sz="900" dirty="0"/>
              <a:t>אז לא היינו שומעים את </a:t>
            </a:r>
            <a:r>
              <a:rPr lang="he-IL" sz="900" dirty="0" smtClean="0"/>
              <a:t>צעקתו, </a:t>
            </a:r>
            <a:r>
              <a:rPr lang="he-IL" sz="900" dirty="0"/>
              <a:t>משום </a:t>
            </a:r>
            <a:r>
              <a:rPr lang="he-IL" sz="900" dirty="0" smtClean="0"/>
              <a:t>ששוטה הוא. 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/>
              <a:t>הסוד </a:t>
            </a:r>
            <a:r>
              <a:rPr lang="he-IL" sz="900" dirty="0"/>
              <a:t>הגדול באגדה </a:t>
            </a:r>
            <a:r>
              <a:rPr lang="he-IL" sz="900" dirty="0" smtClean="0"/>
              <a:t>– הוא שדווקא הילד </a:t>
            </a:r>
            <a:r>
              <a:rPr lang="he-IL" sz="900" dirty="0"/>
              <a:t>הוא זה שצעק. </a:t>
            </a:r>
            <a:endParaRPr lang="he-IL" sz="900" dirty="0" smtClean="0"/>
          </a:p>
          <a:p>
            <a:pPr algn="just">
              <a:lnSpc>
                <a:spcPct val="150000"/>
              </a:lnSpc>
            </a:pPr>
            <a:r>
              <a:rPr lang="he-IL" sz="900" b="1" dirty="0" smtClean="0"/>
              <a:t>ילד תם וחכם אך </a:t>
            </a:r>
            <a:r>
              <a:rPr lang="he-IL" sz="900" b="1" dirty="0"/>
              <a:t>חסר </a:t>
            </a:r>
            <a:r>
              <a:rPr lang="he-IL" sz="900" b="1" dirty="0" smtClean="0"/>
              <a:t>מניעים אגואיסטיים</a:t>
            </a:r>
            <a:r>
              <a:rPr lang="he-IL" sz="9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/>
              <a:t>ילד שלא </a:t>
            </a:r>
            <a:r>
              <a:rPr lang="he-IL" sz="900" dirty="0"/>
              <a:t>חשוד בהתנגדות למלך. ילד שהביט נכוחה במציאות, והיה לו את האומץ לצעוק את צעקתו. כיוון שכך, צעקתו יכולה הייתה להתקבל. </a:t>
            </a:r>
            <a:endParaRPr lang="he-IL" sz="900" dirty="0" smtClean="0"/>
          </a:p>
          <a:p>
            <a:pPr algn="just">
              <a:lnSpc>
                <a:spcPct val="150000"/>
              </a:lnSpc>
            </a:pPr>
            <a:r>
              <a:rPr lang="he-IL" sz="900" b="1" dirty="0" smtClean="0"/>
              <a:t>התום </a:t>
            </a:r>
            <a:r>
              <a:rPr lang="he-IL" sz="900" b="1" dirty="0"/>
              <a:t>וחוסר </a:t>
            </a:r>
            <a:r>
              <a:rPr lang="he-IL" sz="900" b="1" dirty="0" smtClean="0"/>
              <a:t>המניעים הזרים, </a:t>
            </a:r>
            <a:r>
              <a:rPr lang="he-IL" sz="900" b="1" dirty="0"/>
              <a:t>האיזון הנפשי הטבעי של הילד, הוא סוד האומץ כמידה טובה. </a:t>
            </a:r>
            <a:endParaRPr lang="he-IL" sz="900" b="1" dirty="0" smtClean="0"/>
          </a:p>
          <a:p>
            <a:pPr algn="just">
              <a:lnSpc>
                <a:spcPct val="150000"/>
              </a:lnSpc>
            </a:pPr>
            <a:r>
              <a:rPr lang="he-IL" sz="900" dirty="0" smtClean="0"/>
              <a:t>אומץ שאינו נובע </a:t>
            </a:r>
            <a:r>
              <a:rPr lang="he-IL" sz="900" dirty="0"/>
              <a:t>מכעס, </a:t>
            </a:r>
            <a:r>
              <a:rPr lang="he-IL" sz="900" dirty="0" smtClean="0"/>
              <a:t>ולא </a:t>
            </a:r>
            <a:r>
              <a:rPr lang="he-IL" sz="900" dirty="0"/>
              <a:t>ממניעים נפשיים של חיסרון. </a:t>
            </a:r>
            <a:endParaRPr lang="he-IL" sz="900" dirty="0" smtClean="0"/>
          </a:p>
          <a:p>
            <a:pPr algn="just">
              <a:lnSpc>
                <a:spcPct val="150000"/>
              </a:lnSpc>
            </a:pPr>
            <a:r>
              <a:rPr lang="he-IL" sz="900" b="1" dirty="0" smtClean="0"/>
              <a:t>כאן </a:t>
            </a:r>
            <a:r>
              <a:rPr lang="he-IL" sz="900" b="1" dirty="0"/>
              <a:t>דרוש אומץ ממקום של מלאות, ממקום שיש בו תחושה של שלמות עצמית שאינה מופעלת מהסביבה לטוב או לרע. </a:t>
            </a:r>
            <a:endParaRPr lang="he-IL" sz="900" b="1" dirty="0" smtClean="0"/>
          </a:p>
          <a:p>
            <a:pPr algn="just">
              <a:lnSpc>
                <a:spcPct val="150000"/>
              </a:lnSpc>
            </a:pPr>
            <a:r>
              <a:rPr lang="he-IL" sz="900" dirty="0" smtClean="0"/>
              <a:t>רק </a:t>
            </a:r>
            <a:r>
              <a:rPr lang="he-IL" sz="900" dirty="0"/>
              <a:t>אז האומץ הוא מאוזן, </a:t>
            </a:r>
            <a:r>
              <a:rPr lang="he-IL" sz="900" dirty="0" smtClean="0"/>
              <a:t>ורק </a:t>
            </a:r>
            <a:r>
              <a:rPr lang="he-IL" sz="900" dirty="0"/>
              <a:t>אז הצעקה יכולה להישמע בעולם</a:t>
            </a:r>
            <a:r>
              <a:rPr lang="he-IL" sz="9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/>
              <a:t>וכבר קהלת בחכמתו נגע בסוד זה: "</a:t>
            </a:r>
            <a:r>
              <a:rPr lang="he-IL" sz="900" b="1" dirty="0" smtClean="0"/>
              <a:t>טוב ילד מסכן וחכם, ממלך זקן וכסיל"</a:t>
            </a:r>
          </a:p>
          <a:p>
            <a:pPr algn="just">
              <a:lnSpc>
                <a:spcPct val="150000"/>
              </a:lnSpc>
            </a:pPr>
            <a:r>
              <a:rPr lang="he-IL" sz="700" dirty="0" smtClean="0"/>
              <a:t>חבורת הכותבים – השומר החדש </a:t>
            </a:r>
            <a:endParaRPr lang="he-IL" sz="700" dirty="0"/>
          </a:p>
        </p:txBody>
      </p:sp>
      <p:sp>
        <p:nvSpPr>
          <p:cNvPr id="10" name="TextBox 9"/>
          <p:cNvSpPr txBox="1"/>
          <p:nvPr/>
        </p:nvSpPr>
        <p:spPr>
          <a:xfrm>
            <a:off x="3603009" y="750628"/>
            <a:ext cx="5800298" cy="53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2" rtlCol="1">
            <a:spAutoFit/>
          </a:bodyPr>
          <a:lstStyle/>
          <a:p>
            <a:r>
              <a:rPr lang="he-IL" sz="1000" b="1" u="sng" dirty="0" smtClean="0"/>
              <a:t>א. אברהם כמוכר פסלים</a:t>
            </a:r>
          </a:p>
          <a:p>
            <a:r>
              <a:rPr lang="he-IL" sz="1000" dirty="0" smtClean="0"/>
              <a:t>בית אביו של אברהם היו עושים צלמים ומוכרים בשוק. </a:t>
            </a:r>
          </a:p>
          <a:p>
            <a:r>
              <a:rPr lang="he-IL" sz="1000" dirty="0" smtClean="0"/>
              <a:t>יום אחד הגיע אברהם למכור. </a:t>
            </a:r>
          </a:p>
          <a:p>
            <a:r>
              <a:rPr lang="he-IL" sz="1000" dirty="0" smtClean="0"/>
              <a:t>נתן לו תרח אביו קופות (סלים) של פסלי אלוהות והושיבו בשוק. </a:t>
            </a:r>
          </a:p>
          <a:p>
            <a:r>
              <a:rPr lang="he-IL" sz="1000" dirty="0" smtClean="0"/>
              <a:t>בא אליו אדם אחד ואמר לו: יש לך אלוה למכור? </a:t>
            </a:r>
          </a:p>
          <a:p>
            <a:r>
              <a:rPr lang="he-IL" sz="1000" dirty="0" smtClean="0"/>
              <a:t>אמר לו אברהם: איזה אלוה אתה רוצה </a:t>
            </a:r>
            <a:r>
              <a:rPr lang="he-IL" sz="1000" dirty="0" err="1" smtClean="0"/>
              <a:t>ליקח</a:t>
            </a:r>
            <a:r>
              <a:rPr lang="he-IL" sz="1000" dirty="0" smtClean="0"/>
              <a:t>? אמר לו: אני גיבור, תן לי אלוה גיבור כמותי. </a:t>
            </a:r>
          </a:p>
          <a:p>
            <a:r>
              <a:rPr lang="he-IL" sz="1000" dirty="0" smtClean="0"/>
              <a:t>נטל אברהם פסל אחד שהיה עומד למעלה מכולם ואמר לו: תן את הדמים וטול לך את זה. </a:t>
            </a:r>
          </a:p>
          <a:p>
            <a:r>
              <a:rPr lang="he-IL" sz="1000" dirty="0" smtClean="0"/>
              <a:t>אמר לו: וכי אלוה זה גיבור כמותי? </a:t>
            </a:r>
          </a:p>
          <a:p>
            <a:r>
              <a:rPr lang="he-IL" sz="1000" dirty="0" smtClean="0"/>
              <a:t>אמר לו אברהם: </a:t>
            </a:r>
            <a:r>
              <a:rPr lang="he-IL" sz="1000" b="1" dirty="0" smtClean="0"/>
              <a:t>ריקא, עדיין אין אתה יודע את משפט אלוהות? מי שעומד למעלה מכולם הריהו גיבור מכולם</a:t>
            </a:r>
            <a:r>
              <a:rPr lang="he-IL" sz="1000" dirty="0" smtClean="0"/>
              <a:t>. </a:t>
            </a:r>
          </a:p>
          <a:p>
            <a:r>
              <a:rPr lang="he-IL" sz="1000" dirty="0" smtClean="0"/>
              <a:t>כשנפטר האיש להלך אמר לו אברהם: בן כמה שנים אתה? </a:t>
            </a:r>
          </a:p>
          <a:p>
            <a:r>
              <a:rPr lang="he-IL" sz="1000" dirty="0" smtClean="0"/>
              <a:t>אמר לו: בן שבעים שנה אני. </a:t>
            </a:r>
          </a:p>
          <a:p>
            <a:r>
              <a:rPr lang="he-IL" sz="1000" dirty="0" smtClean="0"/>
              <a:t>אמר לו אברהם: </a:t>
            </a:r>
            <a:r>
              <a:rPr lang="he-IL" sz="1000" b="1" dirty="0" smtClean="0"/>
              <a:t>אוי לו לאותו איש, שהוא בן שבעים </a:t>
            </a:r>
            <a:r>
              <a:rPr lang="he-IL" sz="1000" b="1" dirty="0" err="1" smtClean="0"/>
              <a:t>ומשתחוה</a:t>
            </a:r>
            <a:r>
              <a:rPr lang="he-IL" sz="1000" b="1" dirty="0" smtClean="0"/>
              <a:t> לזה שנעשה היום</a:t>
            </a:r>
            <a:r>
              <a:rPr lang="he-IL" sz="1000" dirty="0" smtClean="0"/>
              <a:t>! </a:t>
            </a:r>
          </a:p>
          <a:p>
            <a:r>
              <a:rPr lang="he-IL" sz="1000" dirty="0" smtClean="0"/>
              <a:t>מייד החזיר והשליך האיש אותו אלוה לתוך קופתו של אברהם וחזר ונטל מאברהם את דמיו, נסתלק והלך לו.</a:t>
            </a:r>
            <a:endParaRPr lang="en-US" sz="1000" dirty="0" smtClean="0"/>
          </a:p>
          <a:p>
            <a:endParaRPr lang="he-IL" sz="1000" dirty="0" smtClean="0"/>
          </a:p>
          <a:p>
            <a:r>
              <a:rPr lang="he-IL" sz="1000" dirty="0" smtClean="0"/>
              <a:t>אחר כך באה </a:t>
            </a:r>
            <a:r>
              <a:rPr lang="he-IL" sz="1000" dirty="0" err="1" smtClean="0"/>
              <a:t>אשה</a:t>
            </a:r>
            <a:r>
              <a:rPr lang="he-IL" sz="1000" dirty="0" smtClean="0"/>
              <a:t> אחת אלמנה ואמרה לו לאברהם: </a:t>
            </a:r>
            <a:r>
              <a:rPr lang="he-IL" sz="1000" dirty="0" err="1" smtClean="0"/>
              <a:t>אשה</a:t>
            </a:r>
            <a:r>
              <a:rPr lang="he-IL" sz="1000" dirty="0" smtClean="0"/>
              <a:t> </a:t>
            </a:r>
            <a:r>
              <a:rPr lang="he-IL" sz="1000" dirty="0" err="1" smtClean="0"/>
              <a:t>עניה</a:t>
            </a:r>
            <a:r>
              <a:rPr lang="he-IL" sz="1000" dirty="0" smtClean="0"/>
              <a:t> אני, תן לי אלוה עני כמותי. </a:t>
            </a:r>
          </a:p>
          <a:p>
            <a:r>
              <a:rPr lang="he-IL" sz="1000" dirty="0" smtClean="0"/>
              <a:t>מייד נטל אברהם פסל אחד שהיה יושב למטה מכולם ואמר לה: </a:t>
            </a:r>
            <a:r>
              <a:rPr lang="he-IL" sz="1000" b="1" dirty="0" smtClean="0"/>
              <a:t>בעניותך טלי לך אלוה זה, שהוא שפל ויושב למטה מכולם, אבל אין הוא רוצה לזוז ממקומו עד שתתני לי את הדמים. </a:t>
            </a:r>
          </a:p>
          <a:p>
            <a:r>
              <a:rPr lang="he-IL" sz="1000" dirty="0" smtClean="0"/>
              <a:t>כשנפטרה לילך אמר לה: בת כמה שנים את? אמרה לו: בת הרבה שנים אני... </a:t>
            </a:r>
          </a:p>
          <a:p>
            <a:r>
              <a:rPr lang="he-IL" sz="1000" dirty="0" smtClean="0"/>
              <a:t>אמר לה אברהם: </a:t>
            </a:r>
            <a:r>
              <a:rPr lang="he-IL" sz="1000" b="1" dirty="0" smtClean="0"/>
              <a:t>תיפח רוחה של אותה </a:t>
            </a:r>
            <a:r>
              <a:rPr lang="he-IL" sz="1000" b="1" dirty="0" err="1" smtClean="0"/>
              <a:t>אשה</a:t>
            </a:r>
            <a:r>
              <a:rPr lang="he-IL" sz="1000" b="1" dirty="0" smtClean="0"/>
              <a:t>, שהיא בת הרבה שנים </a:t>
            </a:r>
            <a:r>
              <a:rPr lang="he-IL" sz="1000" b="1" dirty="0" err="1" smtClean="0"/>
              <a:t>ומשתחוה</a:t>
            </a:r>
            <a:r>
              <a:rPr lang="he-IL" sz="1000" b="1" dirty="0" smtClean="0"/>
              <a:t> לאלוה בן יום אחד</a:t>
            </a:r>
            <a:r>
              <a:rPr lang="he-IL" sz="1000" dirty="0" smtClean="0"/>
              <a:t>! מייד החזירה אותו אלוה לקופה, חזרה ונטלה מאברהם את דמיה והלכה לה. (בראשית רבה)</a:t>
            </a:r>
          </a:p>
          <a:p>
            <a:endParaRPr lang="he-IL" sz="1000" b="1" u="sng" dirty="0" smtClean="0"/>
          </a:p>
          <a:p>
            <a:endParaRPr lang="he-IL" sz="1000" b="1" u="sng" dirty="0" smtClean="0"/>
          </a:p>
          <a:p>
            <a:pPr lvl="1"/>
            <a:r>
              <a:rPr lang="he-IL" sz="1000" b="1" u="sng" dirty="0" smtClean="0"/>
              <a:t>ב. אברהם ככהן דת</a:t>
            </a:r>
          </a:p>
          <a:p>
            <a:pPr lvl="1"/>
            <a:r>
              <a:rPr lang="he-IL" sz="1000" dirty="0" smtClean="0"/>
              <a:t>באותה שעה נטל אברהם את כל פסלי האלוהות והלך והביא אותם אצל תרח אביו. </a:t>
            </a:r>
          </a:p>
          <a:p>
            <a:pPr lvl="1"/>
            <a:r>
              <a:rPr lang="he-IL" sz="1000" dirty="0" smtClean="0"/>
              <a:t>אמרו לו שאר בניו לתרח אביהם: אברהם זה אינו יכול למכור פסלי </a:t>
            </a:r>
            <a:r>
              <a:rPr lang="he-IL" sz="1000" dirty="0" err="1" smtClean="0"/>
              <a:t>אלהות</a:t>
            </a:r>
            <a:r>
              <a:rPr lang="he-IL" sz="1000" dirty="0" smtClean="0"/>
              <a:t>, בואו </a:t>
            </a:r>
            <a:r>
              <a:rPr lang="he-IL" sz="1000" dirty="0" err="1" smtClean="0"/>
              <a:t>ונעשנו</a:t>
            </a:r>
            <a:r>
              <a:rPr lang="he-IL" sz="1000" dirty="0" smtClean="0"/>
              <a:t> כהן דת. </a:t>
            </a:r>
          </a:p>
          <a:p>
            <a:pPr lvl="1"/>
            <a:r>
              <a:rPr lang="he-IL" sz="1000" dirty="0" smtClean="0"/>
              <a:t>אמר להם אברהם: מה מלאכתו של כהן דת? </a:t>
            </a:r>
          </a:p>
          <a:p>
            <a:pPr lvl="1"/>
            <a:r>
              <a:rPr lang="he-IL" sz="1000" dirty="0" smtClean="0"/>
              <a:t>אמרו לו: עומד ומשמש לפני פסלי </a:t>
            </a:r>
            <a:r>
              <a:rPr lang="he-IL" sz="1000" dirty="0" err="1" smtClean="0"/>
              <a:t>אלהות</a:t>
            </a:r>
            <a:r>
              <a:rPr lang="he-IL" sz="1000" dirty="0" smtClean="0"/>
              <a:t>, מקריב לפניהם מאכילם ומשקם. </a:t>
            </a:r>
          </a:p>
          <a:p>
            <a:pPr lvl="1"/>
            <a:r>
              <a:rPr lang="he-IL" sz="1000" dirty="0" err="1" smtClean="0"/>
              <a:t>עשאוהו</a:t>
            </a:r>
            <a:r>
              <a:rPr lang="he-IL" sz="1000" dirty="0" smtClean="0"/>
              <a:t> כהן דת. </a:t>
            </a:r>
          </a:p>
          <a:p>
            <a:pPr lvl="1"/>
            <a:r>
              <a:rPr lang="he-IL" sz="1000" dirty="0" smtClean="0"/>
              <a:t>מייד נטל אברהם לפניהם מאכל ומשתה, אמר להם: קחו ואכלו, טלו ושתו, שתיטיבו לבני אדם. </a:t>
            </a:r>
          </a:p>
          <a:p>
            <a:pPr lvl="1"/>
            <a:r>
              <a:rPr lang="he-IL" sz="1000" dirty="0" smtClean="0"/>
              <a:t>ולא היה בהם אחד שהיה נוטל כלום לאכול ולשתות...</a:t>
            </a:r>
            <a:endParaRPr lang="en-US" sz="1000" dirty="0" smtClean="0"/>
          </a:p>
          <a:p>
            <a:pPr lvl="1"/>
            <a:endParaRPr lang="he-IL" sz="1000" dirty="0" smtClean="0"/>
          </a:p>
          <a:p>
            <a:pPr lvl="1"/>
            <a:r>
              <a:rPr lang="he-IL" sz="1000" dirty="0" smtClean="0"/>
              <a:t>באה </a:t>
            </a:r>
            <a:r>
              <a:rPr lang="he-IL" sz="1000" dirty="0" err="1" smtClean="0"/>
              <a:t>אשה</a:t>
            </a:r>
            <a:r>
              <a:rPr lang="he-IL" sz="1000" dirty="0" smtClean="0"/>
              <a:t> אחת טוענת בידה קערה סולת. </a:t>
            </a:r>
          </a:p>
          <a:p>
            <a:pPr lvl="1"/>
            <a:r>
              <a:rPr lang="he-IL" sz="1000" dirty="0" smtClean="0"/>
              <a:t>אמרה לו: הילך והקרב לפניהם, </a:t>
            </a:r>
          </a:p>
          <a:p>
            <a:pPr lvl="1"/>
            <a:r>
              <a:rPr lang="he-IL" sz="1000" b="1" dirty="0" smtClean="0"/>
              <a:t>עמד ונטל מקל בידו ושבר כל הפסילים, ונתן את המקל ביד הגדול שבהם. </a:t>
            </a:r>
          </a:p>
          <a:p>
            <a:pPr lvl="1"/>
            <a:r>
              <a:rPr lang="he-IL" sz="1000" dirty="0" smtClean="0"/>
              <a:t>כיוון שבא אביו אמר: מי עשה להם כך? </a:t>
            </a:r>
          </a:p>
          <a:p>
            <a:pPr lvl="1"/>
            <a:r>
              <a:rPr lang="he-IL" sz="1000" dirty="0" smtClean="0"/>
              <a:t>אמר לו: מכסה אני מאבא? באה </a:t>
            </a:r>
            <a:r>
              <a:rPr lang="he-IL" sz="1000" dirty="0" err="1" smtClean="0"/>
              <a:t>אשה</a:t>
            </a:r>
            <a:r>
              <a:rPr lang="he-IL" sz="1000" dirty="0" smtClean="0"/>
              <a:t> אחת ובידה קערה מליאה סולת ואמרה לי: הילך והקרב לפניהם. </a:t>
            </a:r>
            <a:r>
              <a:rPr lang="he-IL" sz="1000" b="1" dirty="0" smtClean="0"/>
              <a:t>הקרבתי לפניהם, היה זה אומר: אני אוכל תחילה, וזה אומר: אני אוכל תחילה. ועמד זה הגדול שביניהם ושבר את כולם.</a:t>
            </a:r>
            <a:r>
              <a:rPr lang="he-IL" sz="1000" dirty="0" smtClean="0"/>
              <a:t> </a:t>
            </a:r>
          </a:p>
          <a:p>
            <a:pPr lvl="1"/>
            <a:r>
              <a:rPr lang="he-IL" sz="1000" dirty="0" smtClean="0"/>
              <a:t>אמר לו: מה אתה משטה בי – כלום יכולים הם? </a:t>
            </a:r>
          </a:p>
          <a:p>
            <a:pPr lvl="1"/>
            <a:r>
              <a:rPr lang="he-IL" sz="1000" dirty="0" smtClean="0"/>
              <a:t>אמר לו: </a:t>
            </a:r>
            <a:r>
              <a:rPr lang="he-IL" sz="1000" b="1" dirty="0" smtClean="0"/>
              <a:t>ולא? ישמעו אוזניך מה שפיך אומר...</a:t>
            </a:r>
            <a:r>
              <a:rPr lang="he-IL" sz="1000" dirty="0" smtClean="0"/>
              <a:t> (בראשית רבה)</a:t>
            </a:r>
          </a:p>
          <a:p>
            <a:pPr lvl="1"/>
            <a:endParaRPr lang="he-IL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4760" y="722067"/>
            <a:ext cx="323906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1000" b="1" u="sng" dirty="0" smtClean="0"/>
              <a:t>ג. מיהו "איתן האזרחי" המוזכר בתנ"ך?</a:t>
            </a:r>
          </a:p>
          <a:p>
            <a:r>
              <a:rPr lang="he-IL" sz="1000" dirty="0" smtClean="0"/>
              <a:t>אמר רב, "</a:t>
            </a:r>
            <a:r>
              <a:rPr lang="he-IL" sz="1000" b="1" dirty="0" smtClean="0"/>
              <a:t>איתן האזרחי</a:t>
            </a:r>
            <a:r>
              <a:rPr lang="he-IL" sz="1000" dirty="0" smtClean="0"/>
              <a:t>" זהו אברהם. (מסכת בבא </a:t>
            </a:r>
            <a:r>
              <a:rPr lang="he-IL" sz="1000" dirty="0" err="1" smtClean="0"/>
              <a:t>בתרא</a:t>
            </a:r>
            <a:r>
              <a:rPr lang="he-IL" sz="1000" dirty="0" smtClean="0"/>
              <a:t>)</a:t>
            </a:r>
            <a:endParaRPr lang="he-IL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9485195" y="778580"/>
            <a:ext cx="2706806" cy="2793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900" dirty="0" smtClean="0"/>
              <a:t>רקע:</a:t>
            </a:r>
          </a:p>
          <a:p>
            <a:pPr>
              <a:lnSpc>
                <a:spcPct val="150000"/>
              </a:lnSpc>
            </a:pPr>
            <a:r>
              <a:rPr lang="he-IL" sz="900" smtClean="0"/>
              <a:t>אומץ </a:t>
            </a:r>
            <a:r>
              <a:rPr lang="he-IL" sz="900" dirty="0"/>
              <a:t>אזרחי הוא ערך </a:t>
            </a:r>
            <a:r>
              <a:rPr lang="he-IL" sz="900" dirty="0" smtClean="0"/>
              <a:t>מאתגר.</a:t>
            </a:r>
          </a:p>
          <a:p>
            <a:pPr>
              <a:lnSpc>
                <a:spcPct val="150000"/>
              </a:lnSpc>
            </a:pPr>
            <a:r>
              <a:rPr lang="he-IL" sz="900" dirty="0" smtClean="0"/>
              <a:t>החל בדמותו של אברהם אבינו וכלה בשי דרומי.</a:t>
            </a:r>
            <a:endParaRPr lang="he-IL" sz="900" dirty="0"/>
          </a:p>
          <a:p>
            <a:pPr>
              <a:lnSpc>
                <a:spcPct val="150000"/>
              </a:lnSpc>
            </a:pPr>
            <a:r>
              <a:rPr lang="he-IL" sz="900" dirty="0"/>
              <a:t>מהו המקום הנכון של אזרח שלוקח אחריות אל מול רשויות, ואף אל מול קבוצת </a:t>
            </a:r>
            <a:r>
              <a:rPr lang="he-IL" sz="900" dirty="0" err="1"/>
              <a:t>השוים</a:t>
            </a:r>
            <a:r>
              <a:rPr lang="he-IL" sz="900" dirty="0"/>
              <a:t> </a:t>
            </a:r>
            <a:r>
              <a:rPr lang="he-IL" sz="900" dirty="0" smtClean="0"/>
              <a:t>שלו, </a:t>
            </a:r>
            <a:r>
              <a:rPr lang="he-IL" sz="900" dirty="0"/>
              <a:t>האזרחים האחרים</a:t>
            </a:r>
            <a:r>
              <a:rPr lang="he-IL" sz="900" dirty="0" smtClean="0"/>
              <a:t>?</a:t>
            </a:r>
          </a:p>
          <a:p>
            <a:pPr>
              <a:lnSpc>
                <a:spcPct val="150000"/>
              </a:lnSpc>
            </a:pPr>
            <a:endParaRPr lang="he-IL" sz="900" dirty="0"/>
          </a:p>
          <a:p>
            <a:pPr>
              <a:lnSpc>
                <a:spcPct val="150000"/>
              </a:lnSpc>
            </a:pPr>
            <a:r>
              <a:rPr lang="he-IL" sz="900" dirty="0"/>
              <a:t>אברהם אבינו </a:t>
            </a:r>
            <a:r>
              <a:rPr lang="he-IL" sz="900" dirty="0" smtClean="0"/>
              <a:t>ע"פ האגדה הוא </a:t>
            </a:r>
            <a:r>
              <a:rPr lang="he-IL" sz="900" dirty="0"/>
              <a:t>דוגמה ומופת לאומץ אזרחי.</a:t>
            </a:r>
          </a:p>
          <a:p>
            <a:pPr>
              <a:lnSpc>
                <a:spcPct val="150000"/>
              </a:lnSpc>
            </a:pPr>
            <a:r>
              <a:rPr lang="he-IL" sz="900" dirty="0" smtClean="0"/>
              <a:t>- ראשית </a:t>
            </a:r>
            <a:r>
              <a:rPr lang="he-IL" sz="900" dirty="0"/>
              <a:t>כל לאומץ </a:t>
            </a:r>
            <a:r>
              <a:rPr lang="he-IL" sz="900" dirty="0" smtClean="0"/>
              <a:t>להסכים </a:t>
            </a:r>
            <a:r>
              <a:rPr lang="he-IL" sz="900" b="1" u="sng" dirty="0" smtClean="0"/>
              <a:t>לראות</a:t>
            </a:r>
            <a:r>
              <a:rPr lang="he-IL" sz="900" dirty="0" smtClean="0"/>
              <a:t> </a:t>
            </a:r>
            <a:r>
              <a:rPr lang="he-IL" sz="900" dirty="0"/>
              <a:t>את </a:t>
            </a:r>
            <a:r>
              <a:rPr lang="he-IL" sz="900" dirty="0" smtClean="0"/>
              <a:t>האתגרים</a:t>
            </a:r>
            <a:endParaRPr lang="he-IL" sz="900" dirty="0"/>
          </a:p>
          <a:p>
            <a:pPr>
              <a:lnSpc>
                <a:spcPct val="150000"/>
              </a:lnSpc>
            </a:pPr>
            <a:r>
              <a:rPr lang="he-IL" sz="900" dirty="0" smtClean="0"/>
              <a:t>- שנית </a:t>
            </a:r>
            <a:r>
              <a:rPr lang="he-IL" sz="900" dirty="0"/>
              <a:t>בהסכמה שלו </a:t>
            </a:r>
            <a:r>
              <a:rPr lang="he-IL" sz="900" b="1" u="sng" dirty="0"/>
              <a:t>לפעול</a:t>
            </a:r>
            <a:r>
              <a:rPr lang="he-IL" sz="900" dirty="0"/>
              <a:t> אל מול המוסכמות ואל מול משפחתו</a:t>
            </a:r>
          </a:p>
          <a:p>
            <a:pPr>
              <a:lnSpc>
                <a:spcPct val="150000"/>
              </a:lnSpc>
            </a:pPr>
            <a:r>
              <a:rPr lang="he-IL" sz="900" dirty="0" smtClean="0"/>
              <a:t>- ושלישית</a:t>
            </a:r>
            <a:r>
              <a:rPr lang="he-IL" sz="900" dirty="0"/>
              <a:t>, </a:t>
            </a:r>
            <a:r>
              <a:rPr lang="he-IL" sz="900" b="1" u="sng" dirty="0"/>
              <a:t>בדרך</a:t>
            </a:r>
            <a:r>
              <a:rPr lang="he-IL" sz="900" dirty="0"/>
              <a:t> המיוחדת בה פעל..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71546" y="3684897"/>
            <a:ext cx="2720454" cy="24468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900" b="1" dirty="0" smtClean="0"/>
              <a:t>שאלות לעיון והעמקה:</a:t>
            </a:r>
          </a:p>
          <a:p>
            <a:r>
              <a:rPr lang="he-IL" sz="900" u="sng" dirty="0" smtClean="0"/>
              <a:t>א. אברהם כמוכר פסלים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900" dirty="0" smtClean="0"/>
              <a:t>מה </a:t>
            </a:r>
            <a:r>
              <a:rPr lang="he-IL" sz="900" dirty="0" err="1" smtClean="0"/>
              <a:t>היתה</a:t>
            </a:r>
            <a:r>
              <a:rPr lang="he-IL" sz="900" dirty="0" smtClean="0"/>
              <a:t> מטרת אברהם בהסבריו לקונים על אופי האלילים 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900" dirty="0" smtClean="0"/>
              <a:t>כיצד הצליח אברהם לאחר מכן להראות לקונים את האבסורד שבעבודת האלילים?</a:t>
            </a:r>
          </a:p>
          <a:p>
            <a:r>
              <a:rPr lang="he-IL" sz="900" u="sng" dirty="0" smtClean="0"/>
              <a:t>ב. אברהם ככהן דת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900" dirty="0" smtClean="0"/>
              <a:t>בחלק זה של האגדה אברהם מתקדם שלב באומץ האזרחי שלו – והורס את הפסילים. מה לדעתכם אפשר ללמוד מהדרך המיוחדת שבה הוא פעל אל מול אביו? </a:t>
            </a:r>
            <a:endParaRPr lang="he-IL" sz="900" dirty="0"/>
          </a:p>
          <a:p>
            <a:r>
              <a:rPr lang="he-IL" sz="900" u="sng" dirty="0" smtClean="0"/>
              <a:t>ג. איתן האזרחי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900" dirty="0" smtClean="0"/>
              <a:t>מהי משמעות הביטוי "</a:t>
            </a:r>
            <a:r>
              <a:rPr lang="he-IL" sz="900" b="1" dirty="0" smtClean="0"/>
              <a:t>איתן אזרחי</a:t>
            </a:r>
            <a:r>
              <a:rPr lang="he-IL" sz="900" dirty="0" smtClean="0"/>
              <a:t>", ומדוע שם זה מתאים לאברהם?</a:t>
            </a:r>
          </a:p>
          <a:p>
            <a:r>
              <a:rPr lang="he-IL" sz="900" u="sng" dirty="0" smtClean="0"/>
              <a:t>ד. הילד שזעק המלך ערום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900" dirty="0" smtClean="0"/>
              <a:t>איזה מידות עצמיות נדרשות, כדי ליצור מצב בו האומץ </a:t>
            </a:r>
            <a:r>
              <a:rPr lang="he-IL" sz="900" dirty="0" err="1" smtClean="0"/>
              <a:t>האזחי</a:t>
            </a:r>
            <a:r>
              <a:rPr lang="he-IL" sz="900" dirty="0" smtClean="0"/>
              <a:t> שלנו ישמע? כיצד קונים מידות אלו?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e-IL" sz="900" dirty="0" smtClean="0"/>
          </a:p>
        </p:txBody>
      </p:sp>
      <p:pic>
        <p:nvPicPr>
          <p:cNvPr id="13" name="תמונה 1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6995" y="4967785"/>
            <a:ext cx="2686167" cy="168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96315"/>
      </p:ext>
    </p:extLst>
  </p:cSld>
  <p:clrMapOvr>
    <a:masterClrMapping/>
  </p:clrMapOvr>
</p:sld>
</file>

<file path=ppt/theme/theme1.xml><?xml version="1.0" encoding="utf-8"?>
<a:theme xmlns:a="http://schemas.openxmlformats.org/drawingml/2006/main" name="חוברת מקורו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חוברת מקורות" id="{0FACFB2F-C55C-45AC-8A10-1A09A19AF53F}" vid="{42E9B99F-6593-4AFD-92D9-947319924C8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חוברת מקורות</Template>
  <TotalTime>141</TotalTime>
  <Words>946</Words>
  <Application>Microsoft Office PowerPoint</Application>
  <PresentationFormat>מותאם אישית</PresentationFormat>
  <Paragraphs>73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חוברת מקורות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20</cp:revision>
  <dcterms:created xsi:type="dcterms:W3CDTF">2015-10-07T20:13:16Z</dcterms:created>
  <dcterms:modified xsi:type="dcterms:W3CDTF">2015-10-17T20:48:01Z</dcterms:modified>
</cp:coreProperties>
</file>