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30" d="100"/>
          <a:sy n="130" d="100"/>
        </p:scale>
        <p:origin x="156" y="165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תודעת אומץ אזרחי – בין חזון לאוטופיה</a:t>
            </a:r>
            <a:endParaRPr lang="he-IL" dirty="0"/>
          </a:p>
        </p:txBody>
      </p:sp>
      <p:pic>
        <p:nvPicPr>
          <p:cNvPr id="4" name="מציין מיקום של תמונה 3"/>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5154" b="5154"/>
          <a:stretch>
            <a:fillRect/>
          </a:stretch>
        </p:blipFill>
        <p:spPr>
          <a:xfrm>
            <a:off x="4607953" y="2940709"/>
            <a:ext cx="1844675" cy="2677363"/>
          </a:xfrm>
        </p:spPr>
      </p:pic>
      <p:pic>
        <p:nvPicPr>
          <p:cNvPr id="3" name="מציין מיקום של תמונה 2"/>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3852" r="3852"/>
          <a:stretch>
            <a:fillRect/>
          </a:stretch>
        </p:blipFill>
        <p:spPr>
          <a:xfrm>
            <a:off x="2535238" y="3854450"/>
            <a:ext cx="1844675" cy="2862263"/>
          </a:xfrm>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כשקוראים את הרצל ביומנו,  ומבינים את התודעה שבה הוא פעל בזמן אמת, זה יכול להטיס אותנו בעשייה השגרתית שבה אנחנו עוסקים ביום יום האירגוני – בשמירות, במרעה, בשטח ביבניאל, בהקמת טרסה, בהטבת שטח מרעה או בכל מעשה. כמו גם בלימוד, בהעמקת התודעה, בשינוי החשיבה, בהתחברות על השורשים, בהבנת עומק המעשה שלנו.</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היכולת להיות בתודעה </a:t>
            </a:r>
            <a:r>
              <a:rPr lang="he-IL" sz="700" dirty="0" err="1" smtClean="0">
                <a:solidFill>
                  <a:schemeClr val="bg1"/>
                </a:solidFill>
                <a:latin typeface="Levenim MT" panose="02010502060101010101" pitchFamily="2" charset="-79"/>
                <a:cs typeface="Levenim MT" panose="02010502060101010101" pitchFamily="2" charset="-79"/>
              </a:rPr>
              <a:t>חזונית</a:t>
            </a:r>
            <a:r>
              <a:rPr lang="he-IL" sz="700" dirty="0" smtClean="0">
                <a:solidFill>
                  <a:schemeClr val="bg1"/>
                </a:solidFill>
                <a:latin typeface="Levenim MT" panose="02010502060101010101" pitchFamily="2" charset="-79"/>
                <a:cs typeface="Levenim MT" panose="02010502060101010101" pitchFamily="2" charset="-79"/>
              </a:rPr>
              <a:t> בזמן אמת היא הכוח החזק ביותר לאומץ אזרחי.</a:t>
            </a:r>
            <a:r>
              <a:rPr lang="he-IL" sz="700" dirty="0">
                <a:solidFill>
                  <a:schemeClr val="bg1"/>
                </a:solidFill>
                <a:latin typeface="Levenim MT" panose="02010502060101010101" pitchFamily="2" charset="-79"/>
                <a:cs typeface="Levenim MT" panose="02010502060101010101" pitchFamily="2" charset="-79"/>
              </a:rPr>
              <a:t> </a:t>
            </a:r>
            <a:r>
              <a:rPr lang="he-IL" sz="700" dirty="0" smtClean="0">
                <a:solidFill>
                  <a:schemeClr val="bg1"/>
                </a:solidFill>
                <a:latin typeface="Levenim MT" panose="02010502060101010101" pitchFamily="2" charset="-79"/>
                <a:cs typeface="Levenim MT" panose="02010502060101010101" pitchFamily="2" charset="-79"/>
              </a:rPr>
              <a:t>החזון מחבר אותנו למהות הדברים ולמה שאנחנו נוטים להיזכר בו בימים כמו יום העצמאות וממעטים להנכיח אותו ביום יום.</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מנגד צריך להיזהר מלבלבל בין חזון לאוטופיה. באוטופיה ישנה סכנה שצריך לברר אותה. </a:t>
            </a:r>
            <a:endParaRPr lang="he-IL" sz="700" dirty="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בדף זה ננסה לברר את ההבדל בין אוטופיה לחזון, ולהבין את תפקידו של כל אחד מהם. כמו גם להתחבר אל היכולת להיות בזמן אמת מחובר את החזון. </a:t>
            </a:r>
          </a:p>
        </p:txBody>
      </p:sp>
      <p:sp>
        <p:nvSpPr>
          <p:cNvPr id="13" name="מלבן 12"/>
          <p:cNvSpPr/>
          <p:nvPr/>
        </p:nvSpPr>
        <p:spPr>
          <a:xfrm>
            <a:off x="6682740" y="3597096"/>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a:t>
            </a:r>
            <a:r>
              <a:rPr lang="he-IL" sz="700" b="1" dirty="0">
                <a:solidFill>
                  <a:srgbClr val="5E4D36"/>
                </a:solidFill>
                <a:latin typeface="Levenim MT" panose="02010502060101010101" pitchFamily="2" charset="-79"/>
                <a:cs typeface="Levenim MT" panose="02010502060101010101" pitchFamily="2" charset="-79"/>
              </a:rPr>
              <a:t>אוטופיה – 'לא </a:t>
            </a:r>
            <a:r>
              <a:rPr lang="he-IL" sz="700" b="1" dirty="0" err="1">
                <a:solidFill>
                  <a:srgbClr val="5E4D36"/>
                </a:solidFill>
                <a:latin typeface="Levenim MT" panose="02010502060101010101" pitchFamily="2" charset="-79"/>
                <a:cs typeface="Levenim MT" panose="02010502060101010101" pitchFamily="2" charset="-79"/>
              </a:rPr>
              <a:t>ישא</a:t>
            </a:r>
            <a:r>
              <a:rPr lang="he-IL" sz="700" b="1" dirty="0">
                <a:solidFill>
                  <a:srgbClr val="5E4D36"/>
                </a:solidFill>
                <a:latin typeface="Levenim MT" panose="02010502060101010101" pitchFamily="2" charset="-79"/>
                <a:cs typeface="Levenim MT" panose="02010502060101010101" pitchFamily="2" charset="-79"/>
              </a:rPr>
              <a:t> גוי אל גוי חרב ולא ילמדו עוד מלחמה'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להגדיר מהי אוטופיה. תנו דוגמאות נוספות לאוטופיה.</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a:t>
            </a:r>
            <a:r>
              <a:rPr lang="he-IL" sz="700" b="1" dirty="0">
                <a:solidFill>
                  <a:srgbClr val="5E4D36"/>
                </a:solidFill>
                <a:latin typeface="Levenim MT" panose="02010502060101010101" pitchFamily="2" charset="-79"/>
                <a:cs typeface="Levenim MT" panose="02010502060101010101" pitchFamily="2" charset="-79"/>
              </a:rPr>
              <a:t>חזון – '</a:t>
            </a:r>
            <a:r>
              <a:rPr lang="he-IL" sz="700" b="1" dirty="0" err="1">
                <a:solidFill>
                  <a:srgbClr val="5E4D36"/>
                </a:solidFill>
                <a:latin typeface="Levenim MT" panose="02010502060101010101" pitchFamily="2" charset="-79"/>
                <a:cs typeface="Levenim MT" panose="02010502060101010101" pitchFamily="2" charset="-79"/>
              </a:rPr>
              <a:t>בבזל</a:t>
            </a:r>
            <a:r>
              <a:rPr lang="he-IL" sz="700" b="1" dirty="0">
                <a:solidFill>
                  <a:srgbClr val="5E4D36"/>
                </a:solidFill>
                <a:latin typeface="Levenim MT" panose="02010502060101010101" pitchFamily="2" charset="-79"/>
                <a:cs typeface="Levenim MT" panose="02010502060101010101" pitchFamily="2" charset="-79"/>
              </a:rPr>
              <a:t> הקמתי את מדינת היהודים'</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להגדיר מהו חזון, תנו דוגמאות נוספות לחזון.</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a:t>
            </a:r>
            <a:r>
              <a:rPr lang="he-IL" sz="700" smtClean="0">
                <a:solidFill>
                  <a:srgbClr val="5E4D36"/>
                </a:solidFill>
                <a:latin typeface="Levenim MT" panose="02010502060101010101" pitchFamily="2" charset="-79"/>
                <a:cs typeface="Levenim MT" panose="02010502060101010101" pitchFamily="2" charset="-79"/>
              </a:rPr>
              <a:t>אתם הצלחתם </a:t>
            </a:r>
            <a:r>
              <a:rPr lang="he-IL" sz="700" dirty="0" smtClean="0">
                <a:solidFill>
                  <a:srgbClr val="5E4D36"/>
                </a:solidFill>
                <a:latin typeface="Levenim MT" panose="02010502060101010101" pitchFamily="2" charset="-79"/>
                <a:cs typeface="Levenim MT" panose="02010502060101010101" pitchFamily="2" charset="-79"/>
              </a:rPr>
              <a:t>או מכירים מצבים שבה בזמן אמת של עשייה הייתם אתם או אחרים מחוברים לחזון ורואים אותה מוחשית כמו הרצל?</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ג</a:t>
            </a:r>
            <a:r>
              <a:rPr lang="he-IL" sz="700" b="1" dirty="0">
                <a:solidFill>
                  <a:srgbClr val="5E4D36"/>
                </a:solidFill>
                <a:latin typeface="Levenim MT" panose="02010502060101010101" pitchFamily="2" charset="-79"/>
                <a:cs typeface="Levenim MT" panose="02010502060101010101" pitchFamily="2" charset="-79"/>
              </a:rPr>
              <a:t>. </a:t>
            </a:r>
            <a:r>
              <a:rPr lang="he-IL" sz="700" b="1" dirty="0">
                <a:solidFill>
                  <a:srgbClr val="5E4D36"/>
                </a:solidFill>
                <a:latin typeface="Levenim MT" panose="02010502060101010101" pitchFamily="2" charset="-79"/>
                <a:cs typeface="Levenim MT" panose="02010502060101010101" pitchFamily="2" charset="-79"/>
              </a:rPr>
              <a:t>בין חזון לאוטופיה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בין חזון לאוטופיה? מה הסכנה בפעולה של מימוש אוטופיה </a:t>
            </a:r>
            <a:r>
              <a:rPr lang="he-IL" sz="700" dirty="0">
                <a:solidFill>
                  <a:srgbClr val="5E4D36"/>
                </a:solidFill>
                <a:latin typeface="Levenim MT" panose="02010502060101010101" pitchFamily="2" charset="-79"/>
                <a:cs typeface="Levenim MT" panose="02010502060101010101" pitchFamily="2" charset="-79"/>
              </a:rPr>
              <a:t>במציאות? </a:t>
            </a:r>
            <a:r>
              <a:rPr lang="he-IL" sz="700" dirty="0" smtClean="0">
                <a:solidFill>
                  <a:srgbClr val="5E4D36"/>
                </a:solidFill>
                <a:latin typeface="Levenim MT" panose="02010502060101010101" pitchFamily="2" charset="-79"/>
                <a:cs typeface="Levenim MT" panose="02010502060101010101" pitchFamily="2" charset="-79"/>
              </a:rPr>
              <a:t>לאור זאת מה </a:t>
            </a:r>
            <a:r>
              <a:rPr lang="he-IL" sz="700" dirty="0">
                <a:solidFill>
                  <a:srgbClr val="5E4D36"/>
                </a:solidFill>
                <a:latin typeface="Levenim MT" panose="02010502060101010101" pitchFamily="2" charset="-79"/>
                <a:cs typeface="Levenim MT" panose="02010502060101010101" pitchFamily="2" charset="-79"/>
              </a:rPr>
              <a:t>התפקיד של כל אחד מהם? </a:t>
            </a:r>
            <a:endParaRPr lang="he-IL" sz="700" dirty="0" smtClean="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אוטופיה – 'לא </a:t>
            </a:r>
            <a:r>
              <a:rPr lang="he-IL" sz="950" b="1" dirty="0" err="1" smtClean="0">
                <a:solidFill>
                  <a:srgbClr val="5E4D36"/>
                </a:solidFill>
                <a:latin typeface="Levenim MT" panose="02010502060101010101" pitchFamily="2" charset="-79"/>
                <a:cs typeface="Levenim MT" panose="02010502060101010101" pitchFamily="2" charset="-79"/>
              </a:rPr>
              <a:t>ישא</a:t>
            </a:r>
            <a:r>
              <a:rPr lang="he-IL" sz="950" b="1" dirty="0" smtClean="0">
                <a:solidFill>
                  <a:srgbClr val="5E4D36"/>
                </a:solidFill>
                <a:latin typeface="Levenim MT" panose="02010502060101010101" pitchFamily="2" charset="-79"/>
                <a:cs typeface="Levenim MT" panose="02010502060101010101" pitchFamily="2" charset="-79"/>
              </a:rPr>
              <a:t> גוי אל גוי חרב ולא ילמדו עוד מלחמה'</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הַדָּבָר֙ אֲשֶׁ֣ר חָזָ֔ה יְשַֽׁעְיָ֖הוּ </a:t>
            </a:r>
            <a:r>
              <a:rPr lang="he-IL" sz="700" dirty="0" err="1">
                <a:solidFill>
                  <a:srgbClr val="5E4D36"/>
                </a:solidFill>
                <a:latin typeface="Levenim MT" panose="02010502060101010101" pitchFamily="2" charset="-79"/>
                <a:cs typeface="Levenim MT" panose="02010502060101010101" pitchFamily="2" charset="-79"/>
              </a:rPr>
              <a:t>בֶּן־אָמ֑וֹץ</a:t>
            </a:r>
            <a:r>
              <a:rPr lang="he-IL" sz="700" dirty="0">
                <a:solidFill>
                  <a:srgbClr val="5E4D36"/>
                </a:solidFill>
                <a:latin typeface="Levenim MT" panose="02010502060101010101" pitchFamily="2" charset="-79"/>
                <a:cs typeface="Levenim MT" panose="02010502060101010101" pitchFamily="2" charset="-79"/>
              </a:rPr>
              <a:t> </a:t>
            </a:r>
            <a:r>
              <a:rPr lang="he-IL" sz="700" dirty="0" err="1">
                <a:solidFill>
                  <a:srgbClr val="5E4D36"/>
                </a:solidFill>
                <a:latin typeface="Levenim MT" panose="02010502060101010101" pitchFamily="2" charset="-79"/>
                <a:cs typeface="Levenim MT" panose="02010502060101010101" pitchFamily="2" charset="-79"/>
              </a:rPr>
              <a:t>עַל־יְהוּדָ֖ה</a:t>
            </a:r>
            <a:r>
              <a:rPr lang="he-IL" sz="700" dirty="0">
                <a:solidFill>
                  <a:srgbClr val="5E4D36"/>
                </a:solidFill>
                <a:latin typeface="Levenim MT" panose="02010502060101010101" pitchFamily="2" charset="-79"/>
                <a:cs typeface="Levenim MT" panose="02010502060101010101" pitchFamily="2" charset="-79"/>
              </a:rPr>
              <a:t> וִירוּשָׁלִָֽם:</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(ב) וְהָיָ֣ה׀ בְּאַחֲרִ֣ית הַיָּמִ֗ים נָכ֨וֹן יִֽהְיֶ֜ה הַ֤ר </a:t>
            </a:r>
            <a:r>
              <a:rPr lang="he-IL" sz="700" dirty="0" smtClean="0">
                <a:solidFill>
                  <a:srgbClr val="5E4D36"/>
                </a:solidFill>
                <a:latin typeface="Levenim MT" panose="02010502060101010101" pitchFamily="2" charset="-79"/>
                <a:cs typeface="Levenim MT" panose="02010502060101010101" pitchFamily="2" charset="-79"/>
              </a:rPr>
              <a:t>בֵּית־ה' </a:t>
            </a:r>
            <a:r>
              <a:rPr lang="he-IL" sz="700" dirty="0">
                <a:solidFill>
                  <a:srgbClr val="5E4D36"/>
                </a:solidFill>
                <a:latin typeface="Levenim MT" panose="02010502060101010101" pitchFamily="2" charset="-79"/>
                <a:cs typeface="Levenim MT" panose="02010502060101010101" pitchFamily="2" charset="-79"/>
              </a:rPr>
              <a:t>בְּרֹ֣אשׁ הֶהָרִ֔ים וְנִשָּׂ֖א מִגְּבָע֑וֹת וְנָהֲר֥וּ אֵלָ֖יו כָּל־ </a:t>
            </a:r>
            <a:r>
              <a:rPr lang="he-IL" sz="700" dirty="0" err="1">
                <a:solidFill>
                  <a:srgbClr val="5E4D36"/>
                </a:solidFill>
                <a:latin typeface="Levenim MT" panose="02010502060101010101" pitchFamily="2" charset="-79"/>
                <a:cs typeface="Levenim MT" panose="02010502060101010101" pitchFamily="2" charset="-79"/>
              </a:rPr>
              <a:t>הַגּוֹיִֽם</a:t>
            </a:r>
            <a:r>
              <a:rPr lang="he-IL" sz="700" dirty="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(ג) וְֽהָלְכ֞וּ עַמִּ֣ים רַבִּ֗ים וְאָמְרוּ֙ לְכ֣וּ׀ וְנַעֲלֶ֣ה </a:t>
            </a:r>
            <a:r>
              <a:rPr lang="he-IL" sz="700" dirty="0" err="1" smtClean="0">
                <a:solidFill>
                  <a:srgbClr val="5E4D36"/>
                </a:solidFill>
                <a:latin typeface="Levenim MT" panose="02010502060101010101" pitchFamily="2" charset="-79"/>
                <a:cs typeface="Levenim MT" panose="02010502060101010101" pitchFamily="2" charset="-79"/>
              </a:rPr>
              <a:t>אֶל־הַר־ה</a:t>
            </a:r>
            <a:r>
              <a:rPr lang="he-IL" sz="700" dirty="0" smtClean="0">
                <a:solidFill>
                  <a:srgbClr val="5E4D36"/>
                </a:solidFill>
                <a:latin typeface="Levenim MT" panose="02010502060101010101" pitchFamily="2" charset="-79"/>
                <a:cs typeface="Levenim MT" panose="02010502060101010101" pitchFamily="2" charset="-79"/>
              </a:rPr>
              <a:t>' </a:t>
            </a:r>
            <a:r>
              <a:rPr lang="he-IL" sz="700" dirty="0" err="1">
                <a:solidFill>
                  <a:srgbClr val="5E4D36"/>
                </a:solidFill>
                <a:latin typeface="Levenim MT" panose="02010502060101010101" pitchFamily="2" charset="-79"/>
                <a:cs typeface="Levenim MT" panose="02010502060101010101" pitchFamily="2" charset="-79"/>
              </a:rPr>
              <a:t>אֶל־בֵּית</a:t>
            </a:r>
            <a:r>
              <a:rPr lang="he-IL" sz="700" dirty="0">
                <a:solidFill>
                  <a:srgbClr val="5E4D36"/>
                </a:solidFill>
                <a:latin typeface="Levenim MT" panose="02010502060101010101" pitchFamily="2" charset="-79"/>
                <a:cs typeface="Levenim MT" panose="02010502060101010101" pitchFamily="2" charset="-79"/>
              </a:rPr>
              <a:t>֙ </a:t>
            </a:r>
            <a:r>
              <a:rPr lang="he-IL" sz="700" dirty="0" err="1">
                <a:solidFill>
                  <a:srgbClr val="5E4D36"/>
                </a:solidFill>
                <a:latin typeface="Levenim MT" panose="02010502060101010101" pitchFamily="2" charset="-79"/>
                <a:cs typeface="Levenim MT" panose="02010502060101010101" pitchFamily="2" charset="-79"/>
              </a:rPr>
              <a:t>אֱלֹהֵ֣י</a:t>
            </a:r>
            <a:r>
              <a:rPr lang="he-IL" sz="700" dirty="0">
                <a:solidFill>
                  <a:srgbClr val="5E4D36"/>
                </a:solidFill>
                <a:latin typeface="Levenim MT" panose="02010502060101010101" pitchFamily="2" charset="-79"/>
                <a:cs typeface="Levenim MT" panose="02010502060101010101" pitchFamily="2" charset="-79"/>
              </a:rPr>
              <a:t> יַעֲקֹ֔ב </a:t>
            </a:r>
            <a:r>
              <a:rPr lang="he-IL" sz="700" dirty="0" err="1">
                <a:solidFill>
                  <a:srgbClr val="5E4D36"/>
                </a:solidFill>
                <a:latin typeface="Levenim MT" panose="02010502060101010101" pitchFamily="2" charset="-79"/>
                <a:cs typeface="Levenim MT" panose="02010502060101010101" pitchFamily="2" charset="-79"/>
              </a:rPr>
              <a:t>וְיֹרֵ֙נו</a:t>
            </a:r>
            <a:r>
              <a:rPr lang="he-IL" sz="700" dirty="0">
                <a:solidFill>
                  <a:srgbClr val="5E4D36"/>
                </a:solidFill>
                <a:latin typeface="Levenim MT" panose="02010502060101010101" pitchFamily="2" charset="-79"/>
                <a:cs typeface="Levenim MT" panose="02010502060101010101" pitchFamily="2" charset="-79"/>
              </a:rPr>
              <a:t>ּ֙ מִדְּרָכָ֔יו </a:t>
            </a:r>
            <a:r>
              <a:rPr lang="he-IL" sz="700" dirty="0" err="1">
                <a:solidFill>
                  <a:srgbClr val="5E4D36"/>
                </a:solidFill>
                <a:latin typeface="Levenim MT" panose="02010502060101010101" pitchFamily="2" charset="-79"/>
                <a:cs typeface="Levenim MT" panose="02010502060101010101" pitchFamily="2" charset="-79"/>
              </a:rPr>
              <a:t>וְנֵלְכָ֖ה</a:t>
            </a:r>
            <a:r>
              <a:rPr lang="he-IL" sz="700" dirty="0">
                <a:solidFill>
                  <a:srgbClr val="5E4D36"/>
                </a:solidFill>
                <a:latin typeface="Levenim MT" panose="02010502060101010101" pitchFamily="2" charset="-79"/>
                <a:cs typeface="Levenim MT" panose="02010502060101010101" pitchFamily="2" charset="-79"/>
              </a:rPr>
              <a:t> </a:t>
            </a:r>
            <a:r>
              <a:rPr lang="he-IL" sz="700" dirty="0" err="1">
                <a:solidFill>
                  <a:srgbClr val="5E4D36"/>
                </a:solidFill>
                <a:latin typeface="Levenim MT" panose="02010502060101010101" pitchFamily="2" charset="-79"/>
                <a:cs typeface="Levenim MT" panose="02010502060101010101" pitchFamily="2" charset="-79"/>
              </a:rPr>
              <a:t>בְּאֹרְחֹתָ֑יו</a:t>
            </a:r>
            <a:r>
              <a:rPr lang="he-IL" sz="700" dirty="0">
                <a:solidFill>
                  <a:srgbClr val="5E4D36"/>
                </a:solidFill>
                <a:latin typeface="Levenim MT" panose="02010502060101010101" pitchFamily="2" charset="-79"/>
                <a:cs typeface="Levenim MT" panose="02010502060101010101" pitchFamily="2" charset="-79"/>
              </a:rPr>
              <a:t> כִּ֤י מִצִּיּוֹן֙ תֵּצֵ֣א תוֹרָ֔ה </a:t>
            </a:r>
            <a:r>
              <a:rPr lang="he-IL" sz="700" dirty="0" smtClean="0">
                <a:solidFill>
                  <a:srgbClr val="5E4D36"/>
                </a:solidFill>
                <a:latin typeface="Levenim MT" panose="02010502060101010101" pitchFamily="2" charset="-79"/>
                <a:cs typeface="Levenim MT" panose="02010502060101010101" pitchFamily="2" charset="-79"/>
              </a:rPr>
              <a:t>וּדְבַר־ה' מִירוּשָׁלִָֽם</a:t>
            </a:r>
            <a:r>
              <a:rPr lang="he-IL" sz="700" dirty="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(ד) וְשָׁפַט֙ בֵּ֣ין </a:t>
            </a:r>
            <a:r>
              <a:rPr lang="he-IL" sz="700" dirty="0" err="1">
                <a:solidFill>
                  <a:srgbClr val="5E4D36"/>
                </a:solidFill>
                <a:latin typeface="Levenim MT" panose="02010502060101010101" pitchFamily="2" charset="-79"/>
                <a:cs typeface="Levenim MT" panose="02010502060101010101" pitchFamily="2" charset="-79"/>
              </a:rPr>
              <a:t>הַגּוֹיִ֔ם</a:t>
            </a:r>
            <a:r>
              <a:rPr lang="he-IL" sz="700" dirty="0">
                <a:solidFill>
                  <a:srgbClr val="5E4D36"/>
                </a:solidFill>
                <a:latin typeface="Levenim MT" panose="02010502060101010101" pitchFamily="2" charset="-79"/>
                <a:cs typeface="Levenim MT" panose="02010502060101010101" pitchFamily="2" charset="-79"/>
              </a:rPr>
              <a:t> וְהוֹכִ֖יחַ לְעַמִּ֣ים רַבִּ֑ים וְכִתְּת֨וּ </a:t>
            </a:r>
            <a:r>
              <a:rPr lang="he-IL" sz="700" dirty="0" err="1">
                <a:solidFill>
                  <a:srgbClr val="5E4D36"/>
                </a:solidFill>
                <a:latin typeface="Levenim MT" panose="02010502060101010101" pitchFamily="2" charset="-79"/>
                <a:cs typeface="Levenim MT" panose="02010502060101010101" pitchFamily="2" charset="-79"/>
              </a:rPr>
              <a:t>חַרְבוֹתָ֜ם</a:t>
            </a:r>
            <a:r>
              <a:rPr lang="he-IL" sz="700" dirty="0">
                <a:solidFill>
                  <a:srgbClr val="5E4D36"/>
                </a:solidFill>
                <a:latin typeface="Levenim MT" panose="02010502060101010101" pitchFamily="2" charset="-79"/>
                <a:cs typeface="Levenim MT" panose="02010502060101010101" pitchFamily="2" charset="-79"/>
              </a:rPr>
              <a:t> לְאִתִּ֗ים וַחֲנִיתֽוֹתֵיהֶם֙ לְמַזְמֵר֔וֹת לֹא־ </a:t>
            </a:r>
            <a:r>
              <a:rPr lang="he-IL" sz="700" dirty="0" err="1">
                <a:solidFill>
                  <a:srgbClr val="5E4D36"/>
                </a:solidFill>
                <a:latin typeface="Levenim MT" panose="02010502060101010101" pitchFamily="2" charset="-79"/>
                <a:cs typeface="Levenim MT" panose="02010502060101010101" pitchFamily="2" charset="-79"/>
              </a:rPr>
              <a:t>יִשָּׂ֨א</a:t>
            </a:r>
            <a:r>
              <a:rPr lang="he-IL" sz="700" dirty="0">
                <a:solidFill>
                  <a:srgbClr val="5E4D36"/>
                </a:solidFill>
                <a:latin typeface="Levenim MT" panose="02010502060101010101" pitchFamily="2" charset="-79"/>
                <a:cs typeface="Levenim MT" panose="02010502060101010101" pitchFamily="2" charset="-79"/>
              </a:rPr>
              <a:t> ג֤וֹי </a:t>
            </a:r>
            <a:r>
              <a:rPr lang="he-IL" sz="700" dirty="0" err="1">
                <a:solidFill>
                  <a:srgbClr val="5E4D36"/>
                </a:solidFill>
                <a:latin typeface="Levenim MT" panose="02010502060101010101" pitchFamily="2" charset="-79"/>
                <a:cs typeface="Levenim MT" panose="02010502060101010101" pitchFamily="2" charset="-79"/>
              </a:rPr>
              <a:t>אֶל־גּוֹי</a:t>
            </a:r>
            <a:r>
              <a:rPr lang="he-IL" sz="700" dirty="0">
                <a:solidFill>
                  <a:srgbClr val="5E4D36"/>
                </a:solidFill>
                <a:latin typeface="Levenim MT" panose="02010502060101010101" pitchFamily="2" charset="-79"/>
                <a:cs typeface="Levenim MT" panose="02010502060101010101" pitchFamily="2" charset="-79"/>
              </a:rPr>
              <a:t>֙ חֶ֔רֶב </a:t>
            </a:r>
            <a:r>
              <a:rPr lang="he-IL" sz="700" dirty="0" err="1">
                <a:solidFill>
                  <a:srgbClr val="5E4D36"/>
                </a:solidFill>
                <a:latin typeface="Levenim MT" panose="02010502060101010101" pitchFamily="2" charset="-79"/>
                <a:cs typeface="Levenim MT" panose="02010502060101010101" pitchFamily="2" charset="-79"/>
              </a:rPr>
              <a:t>וְלֹא־יִלְמְד֥ו</a:t>
            </a:r>
            <a:r>
              <a:rPr lang="he-IL" sz="700" dirty="0">
                <a:solidFill>
                  <a:srgbClr val="5E4D36"/>
                </a:solidFill>
                <a:latin typeface="Levenim MT" panose="02010502060101010101" pitchFamily="2" charset="-79"/>
                <a:cs typeface="Levenim MT" panose="02010502060101010101" pitchFamily="2" charset="-79"/>
              </a:rPr>
              <a:t>ּ ע֖וֹד מִלְחָמָֽה: פ</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ישעיהו פרק ב </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בין חזון לאוטופיה</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אי אפשר לו לקיבוץ אנושי כל שהו להחזיק זמן רב ללא חזון. בין אם זה זוגיות, משפחה, עסק מדינה או עם.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ג'יימס </a:t>
            </a:r>
            <a:r>
              <a:rPr lang="he-IL" sz="700" dirty="0" err="1" smtClean="0">
                <a:solidFill>
                  <a:srgbClr val="5E4D36"/>
                </a:solidFill>
                <a:latin typeface="Levenim MT" panose="02010502060101010101" pitchFamily="2" charset="-79"/>
                <a:cs typeface="Levenim MT" panose="02010502060101010101" pitchFamily="2" charset="-79"/>
              </a:rPr>
              <a:t>קולינס</a:t>
            </a:r>
            <a:r>
              <a:rPr lang="he-IL" sz="700" dirty="0" smtClean="0">
                <a:solidFill>
                  <a:srgbClr val="5E4D36"/>
                </a:solidFill>
                <a:latin typeface="Levenim MT" panose="02010502060101010101" pitchFamily="2" charset="-79"/>
                <a:cs typeface="Levenim MT" panose="02010502060101010101" pitchFamily="2" charset="-79"/>
              </a:rPr>
              <a:t> וג'רי </a:t>
            </a:r>
            <a:r>
              <a:rPr lang="he-IL" sz="700" dirty="0" err="1" smtClean="0">
                <a:solidFill>
                  <a:srgbClr val="5E4D36"/>
                </a:solidFill>
                <a:latin typeface="Levenim MT" panose="02010502060101010101" pitchFamily="2" charset="-79"/>
                <a:cs typeface="Levenim MT" panose="02010502060101010101" pitchFamily="2" charset="-79"/>
              </a:rPr>
              <a:t>פוראס</a:t>
            </a:r>
            <a:r>
              <a:rPr lang="he-IL" sz="700" dirty="0" smtClean="0">
                <a:solidFill>
                  <a:srgbClr val="5E4D36"/>
                </a:solidFill>
                <a:latin typeface="Levenim MT" panose="02010502060101010101" pitchFamily="2" charset="-79"/>
                <a:cs typeface="Levenim MT" panose="02010502060101010101" pitchFamily="2" charset="-79"/>
              </a:rPr>
              <a:t> בספרם 'לנצח ניבנו' מוכיחים את הרעיון הזה על 18 חברות מופת -  שנוסדו לפני 1950, תופסים מקום ב</a:t>
            </a:r>
            <a:r>
              <a:rPr lang="he-IL" sz="700" dirty="0" smtClean="0">
                <a:solidFill>
                  <a:srgbClr val="5E4D36"/>
                </a:solidFill>
                <a:latin typeface="Levenim MT" panose="02010502060101010101" pitchFamily="2" charset="-79"/>
                <a:cs typeface="Levenim MT" panose="02010502060101010101" pitchFamily="2" charset="-79"/>
              </a:rPr>
              <a:t>שורה</a:t>
            </a:r>
            <a:r>
              <a:rPr lang="en-US" sz="700" dirty="0" smtClean="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הראשונה של הסקטור שלהם, זוכות להערכה נרחבת בקרב בעלי מקצוע, עברו בידי דורות של </a:t>
            </a:r>
            <a:r>
              <a:rPr lang="he-IL" sz="700" dirty="0" err="1" smtClean="0">
                <a:solidFill>
                  <a:srgbClr val="5E4D36"/>
                </a:solidFill>
                <a:latin typeface="Levenim MT" panose="02010502060101010101" pitchFamily="2" charset="-79"/>
                <a:cs typeface="Levenim MT" panose="02010502060101010101" pitchFamily="2" charset="-79"/>
              </a:rPr>
              <a:t>מנכלי"ם</a:t>
            </a:r>
            <a:r>
              <a:rPr lang="he-IL" sz="700" dirty="0" smtClean="0">
                <a:solidFill>
                  <a:srgbClr val="5E4D36"/>
                </a:solidFill>
                <a:latin typeface="Levenim MT" panose="02010502060101010101" pitchFamily="2" charset="-79"/>
                <a:cs typeface="Levenim MT" panose="02010502060101010101" pitchFamily="2" charset="-79"/>
              </a:rPr>
              <a:t>, הותירו רושם בל ימחה בעולמינו, והצמיחו מחזורי חיים רבים של מוצרים או שירותים.</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החזון הוא הכרח. החזון הוא גם היכולת לשקוע בפרטי המעשה ובתוכו להבין את ההקשר הכללי. המציאות היא שכאשר הדבר </a:t>
            </a:r>
            <a:r>
              <a:rPr lang="he-IL" sz="700" dirty="0" err="1" smtClean="0">
                <a:solidFill>
                  <a:srgbClr val="5E4D36"/>
                </a:solidFill>
                <a:latin typeface="Levenim MT" panose="02010502060101010101" pitchFamily="2" charset="-79"/>
                <a:cs typeface="Levenim MT" panose="02010502060101010101" pitchFamily="2" charset="-79"/>
              </a:rPr>
              <a:t>האמיתי</a:t>
            </a:r>
            <a:r>
              <a:rPr lang="he-IL" sz="700" dirty="0" smtClean="0">
                <a:solidFill>
                  <a:srgbClr val="5E4D36"/>
                </a:solidFill>
                <a:latin typeface="Levenim MT" panose="02010502060101010101" pitchFamily="2" charset="-79"/>
                <a:cs typeface="Levenim MT" panose="02010502060101010101" pitchFamily="2" charset="-79"/>
              </a:rPr>
              <a:t> קורה, קשה מאוד לראות אותו באורו של החזון. דרושה יכולת של אומץ חזוני כדי לעשות מעשה ובזמן האמת להבין את משמעותו. זוהו הדלק והחמצן לאומץ האזרחי. הרצל הבין זאת בזמן אמת. ולכן הוא חוזה מדינת היהודים.</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מנגד, האוטופיה היא ציור תיאורטי על יעדים של שלמות שלעולם לא יתממשו בעולמינו החלקי. יש חשיבות לציור אידאי זה כדי להגדיר ולברר מהו עולם טוב, ומהם הערכים המבוקשים. בד"כ אוטופיות יושבות על אותם חורים שחורים של המציאות שמבקשים תיקון.</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הסכנה באוטופיה היא שיש המבקשים לכפות אותה על המציאות, והמציאות היא תמיד חלקית ומורכבת. ניסיון לכפות אוטופיה משמעותו  הטרגית פעמים רבות  אסון.</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אשר על כן, דרושה אוטופיה כדי להבין ולברר את האידאה אליה אנו שואפים, אך אוטופיה אינה תכונית עבודה.</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חזון הוא הכרחי לעשיה בכל תחומי החיים האנושיים. חזון הוא מפת דרכים לחיים. באין חזון יפרע עם – יפרע מלשון יתפזר ויתפורר.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חזון דורש יכולת חיבור בין המעשה - המציאות הווה - לבין העתיד.</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אומץ אזרחי יכול להיוולד רק במחוזות של חזון וע"י אנשים שמסוגלים לחבר בין חזון למציאות.</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חבורת הכותבים – השומר החדש</a:t>
            </a: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a:t>
            </a:r>
            <a:r>
              <a:rPr lang="he-IL" sz="950" b="1" dirty="0" smtClean="0">
                <a:solidFill>
                  <a:srgbClr val="5E4D36"/>
                </a:solidFill>
                <a:latin typeface="Levenim MT" panose="02010502060101010101" pitchFamily="2" charset="-79"/>
                <a:cs typeface="Levenim MT" panose="02010502060101010101" pitchFamily="2" charset="-79"/>
              </a:rPr>
              <a:t>חזון – '</a:t>
            </a:r>
            <a:r>
              <a:rPr lang="he-IL" sz="950" b="1" dirty="0" err="1" smtClean="0">
                <a:solidFill>
                  <a:srgbClr val="5E4D36"/>
                </a:solidFill>
                <a:latin typeface="Levenim MT" panose="02010502060101010101" pitchFamily="2" charset="-79"/>
                <a:cs typeface="Levenim MT" panose="02010502060101010101" pitchFamily="2" charset="-79"/>
              </a:rPr>
              <a:t>בבזל</a:t>
            </a:r>
            <a:r>
              <a:rPr lang="he-IL" sz="950" b="1" dirty="0" smtClean="0">
                <a:solidFill>
                  <a:srgbClr val="5E4D36"/>
                </a:solidFill>
                <a:latin typeface="Levenim MT" panose="02010502060101010101" pitchFamily="2" charset="-79"/>
                <a:cs typeface="Levenim MT" panose="02010502060101010101" pitchFamily="2" charset="-79"/>
              </a:rPr>
              <a:t> הקמתי את מדינת היהודים'</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אם אצמצם את הקונגרס </a:t>
            </a:r>
            <a:r>
              <a:rPr lang="he-IL" sz="700" dirty="0" err="1">
                <a:solidFill>
                  <a:srgbClr val="5E4D36"/>
                </a:solidFill>
                <a:latin typeface="Levenim MT" panose="02010502060101010101" pitchFamily="2" charset="-79"/>
                <a:cs typeface="Levenim MT" panose="02010502060101010101" pitchFamily="2" charset="-79"/>
              </a:rPr>
              <a:t>הבזילאי</a:t>
            </a:r>
            <a:r>
              <a:rPr lang="he-IL" sz="700" dirty="0">
                <a:solidFill>
                  <a:srgbClr val="5E4D36"/>
                </a:solidFill>
                <a:latin typeface="Levenim MT" panose="02010502060101010101" pitchFamily="2" charset="-79"/>
                <a:cs typeface="Levenim MT" panose="02010502060101010101" pitchFamily="2" charset="-79"/>
              </a:rPr>
              <a:t> באמרה אחת — שמתוך זהירות לא אשמיע אותה בפומבי — הרי היא זו: </a:t>
            </a:r>
            <a:r>
              <a:rPr lang="he-IL" sz="700" dirty="0" err="1">
                <a:solidFill>
                  <a:srgbClr val="5E4D36"/>
                </a:solidFill>
                <a:latin typeface="Levenim MT" panose="02010502060101010101" pitchFamily="2" charset="-79"/>
                <a:cs typeface="Levenim MT" panose="02010502060101010101" pitchFamily="2" charset="-79"/>
              </a:rPr>
              <a:t>בבזל</a:t>
            </a:r>
            <a:r>
              <a:rPr lang="he-IL" sz="700" dirty="0">
                <a:solidFill>
                  <a:srgbClr val="5E4D36"/>
                </a:solidFill>
                <a:latin typeface="Levenim MT" panose="02010502060101010101" pitchFamily="2" charset="-79"/>
                <a:cs typeface="Levenim MT" panose="02010502060101010101" pitchFamily="2" charset="-79"/>
              </a:rPr>
              <a:t> יסדתי את מדינת היהודים. לו אמרתי זאת היום בפומבי, </a:t>
            </a:r>
            <a:r>
              <a:rPr lang="he-IL" sz="700" dirty="0" err="1">
                <a:solidFill>
                  <a:srgbClr val="5E4D36"/>
                </a:solidFill>
                <a:latin typeface="Levenim MT" panose="02010502060101010101" pitchFamily="2" charset="-79"/>
                <a:cs typeface="Levenim MT" panose="02010502060101010101" pitchFamily="2" charset="-79"/>
              </a:rPr>
              <a:t>היתה</a:t>
            </a:r>
            <a:r>
              <a:rPr lang="he-IL" sz="700" dirty="0">
                <a:solidFill>
                  <a:srgbClr val="5E4D36"/>
                </a:solidFill>
                <a:latin typeface="Levenim MT" panose="02010502060101010101" pitchFamily="2" charset="-79"/>
                <a:cs typeface="Levenim MT" panose="02010502060101010101" pitchFamily="2" charset="-79"/>
              </a:rPr>
              <a:t> התשובה צחוק מכל עֵבר. אולי בעוד חמש שנים, לכל היותר בעוד חמישים שנה, יכירו בה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המדינה מיוסדת בעיקר על </a:t>
            </a:r>
            <a:r>
              <a:rPr lang="he-IL" sz="700" dirty="0" err="1">
                <a:solidFill>
                  <a:srgbClr val="5E4D36"/>
                </a:solidFill>
                <a:latin typeface="Levenim MT" panose="02010502060101010101" pitchFamily="2" charset="-79"/>
                <a:cs typeface="Levenim MT" panose="02010502060101010101" pitchFamily="2" charset="-79"/>
              </a:rPr>
              <a:t>רצון־העם</a:t>
            </a:r>
            <a:r>
              <a:rPr lang="he-IL" sz="700" dirty="0">
                <a:solidFill>
                  <a:srgbClr val="5E4D36"/>
                </a:solidFill>
                <a:latin typeface="Levenim MT" panose="02010502060101010101" pitchFamily="2" charset="-79"/>
                <a:cs typeface="Levenim MT" panose="02010502060101010101" pitchFamily="2" charset="-79"/>
              </a:rPr>
              <a:t> במדינה, ואם תמצא לומר: אפילו על רצון היחיד שהנו חזק למדי (״המדינה — זו אני״, לואי </a:t>
            </a:r>
            <a:r>
              <a:rPr lang="en-US" sz="700" dirty="0">
                <a:solidFill>
                  <a:srgbClr val="5E4D36"/>
                </a:solidFill>
                <a:latin typeface="Levenim MT" panose="02010502060101010101" pitchFamily="2" charset="-79"/>
                <a:cs typeface="Levenim MT" panose="02010502060101010101" pitchFamily="2" charset="-79"/>
              </a:rPr>
              <a:t>XIV) </a:t>
            </a:r>
            <a:r>
              <a:rPr lang="he-IL" sz="700" dirty="0">
                <a:solidFill>
                  <a:srgbClr val="5E4D36"/>
                </a:solidFill>
                <a:latin typeface="Levenim MT" panose="02010502060101010101" pitchFamily="2" charset="-79"/>
                <a:cs typeface="Levenim MT" panose="02010502060101010101" pitchFamily="2" charset="-79"/>
              </a:rPr>
              <a:t>הטריטוריה היא רק המצע הגשמי, המדינה היא דבר שבהפשטה גם במקום שיש לה טריטוריה. </a:t>
            </a:r>
            <a:r>
              <a:rPr lang="he-IL" sz="700" dirty="0" err="1">
                <a:solidFill>
                  <a:srgbClr val="5E4D36"/>
                </a:solidFill>
                <a:latin typeface="Levenim MT" panose="02010502060101010101" pitchFamily="2" charset="-79"/>
                <a:cs typeface="Levenim MT" panose="02010502060101010101" pitchFamily="2" charset="-79"/>
              </a:rPr>
              <a:t>מדינת־הכנסיה</a:t>
            </a:r>
            <a:r>
              <a:rPr lang="he-IL" sz="700" dirty="0">
                <a:solidFill>
                  <a:srgbClr val="5E4D36"/>
                </a:solidFill>
                <a:latin typeface="Levenim MT" panose="02010502060101010101" pitchFamily="2" charset="-79"/>
                <a:cs typeface="Levenim MT" panose="02010502060101010101" pitchFamily="2" charset="-79"/>
              </a:rPr>
              <a:t> קיימת גם בלי טריטוריה; לולא זאת לא היה האפיפיור מושל. </a:t>
            </a:r>
            <a:r>
              <a:rPr lang="he-IL" sz="700" dirty="0" err="1">
                <a:solidFill>
                  <a:srgbClr val="5E4D36"/>
                </a:solidFill>
                <a:latin typeface="Levenim MT" panose="02010502060101010101" pitchFamily="2" charset="-79"/>
                <a:cs typeface="Levenim MT" panose="02010502060101010101" pitchFamily="2" charset="-79"/>
              </a:rPr>
              <a:t>בבזל</a:t>
            </a:r>
            <a:r>
              <a:rPr lang="he-IL" sz="700" dirty="0">
                <a:solidFill>
                  <a:srgbClr val="5E4D36"/>
                </a:solidFill>
                <a:latin typeface="Levenim MT" panose="02010502060101010101" pitchFamily="2" charset="-79"/>
                <a:cs typeface="Levenim MT" panose="02010502060101010101" pitchFamily="2" charset="-79"/>
              </a:rPr>
              <a:t> יצרתי </a:t>
            </a:r>
            <a:r>
              <a:rPr lang="he-IL" sz="700" dirty="0" err="1">
                <a:solidFill>
                  <a:srgbClr val="5E4D36"/>
                </a:solidFill>
                <a:latin typeface="Levenim MT" panose="02010502060101010101" pitchFamily="2" charset="-79"/>
                <a:cs typeface="Levenim MT" panose="02010502060101010101" pitchFamily="2" charset="-79"/>
              </a:rPr>
              <a:t>איפוא</a:t>
            </a:r>
            <a:r>
              <a:rPr lang="he-IL" sz="700" dirty="0">
                <a:solidFill>
                  <a:srgbClr val="5E4D36"/>
                </a:solidFill>
                <a:latin typeface="Levenim MT" panose="02010502060101010101" pitchFamily="2" charset="-79"/>
                <a:cs typeface="Levenim MT" panose="02010502060101010101" pitchFamily="2" charset="-79"/>
              </a:rPr>
              <a:t> את הדבר המופשט הזה, שמשום כך הוא </a:t>
            </a:r>
            <a:r>
              <a:rPr lang="he-IL" sz="700" dirty="0" err="1">
                <a:solidFill>
                  <a:srgbClr val="5E4D36"/>
                </a:solidFill>
                <a:latin typeface="Levenim MT" panose="02010502060101010101" pitchFamily="2" charset="-79"/>
                <a:cs typeface="Levenim MT" panose="02010502060101010101" pitchFamily="2" charset="-79"/>
              </a:rPr>
              <a:t>בלתי־נראה</a:t>
            </a:r>
            <a:r>
              <a:rPr lang="he-IL" sz="700" dirty="0">
                <a:solidFill>
                  <a:srgbClr val="5E4D36"/>
                </a:solidFill>
                <a:latin typeface="Levenim MT" panose="02010502060101010101" pitchFamily="2" charset="-79"/>
                <a:cs typeface="Levenim MT" panose="02010502060101010101" pitchFamily="2" charset="-79"/>
              </a:rPr>
              <a:t> לרבים. כמעט באמצעים הדלים ביותר. </a:t>
            </a:r>
            <a:r>
              <a:rPr lang="he-IL" sz="700" dirty="0" err="1">
                <a:solidFill>
                  <a:srgbClr val="5E4D36"/>
                </a:solidFill>
                <a:latin typeface="Levenim MT" panose="02010502060101010101" pitchFamily="2" charset="-79"/>
                <a:cs typeface="Levenim MT" panose="02010502060101010101" pitchFamily="2" charset="-79"/>
              </a:rPr>
              <a:t>לאט־לאט</a:t>
            </a:r>
            <a:r>
              <a:rPr lang="he-IL" sz="700" dirty="0">
                <a:solidFill>
                  <a:srgbClr val="5E4D36"/>
                </a:solidFill>
                <a:latin typeface="Levenim MT" panose="02010502060101010101" pitchFamily="2" charset="-79"/>
                <a:cs typeface="Levenim MT" panose="02010502060101010101" pitchFamily="2" charset="-79"/>
              </a:rPr>
              <a:t> אחזתי בנימי </a:t>
            </a:r>
            <a:r>
              <a:rPr lang="he-IL" sz="700" dirty="0" err="1">
                <a:solidFill>
                  <a:srgbClr val="5E4D36"/>
                </a:solidFill>
                <a:latin typeface="Levenim MT" panose="02010502060101010101" pitchFamily="2" charset="-79"/>
                <a:cs typeface="Levenim MT" panose="02010502060101010101" pitchFamily="2" charset="-79"/>
              </a:rPr>
              <a:t>לבותיהם</a:t>
            </a:r>
            <a:r>
              <a:rPr lang="he-IL" sz="700" dirty="0">
                <a:solidFill>
                  <a:srgbClr val="5E4D36"/>
                </a:solidFill>
                <a:latin typeface="Levenim MT" panose="02010502060101010101" pitchFamily="2" charset="-79"/>
                <a:cs typeface="Levenim MT" panose="02010502060101010101" pitchFamily="2" charset="-79"/>
              </a:rPr>
              <a:t> ונטעתי בהם את </a:t>
            </a:r>
            <a:r>
              <a:rPr lang="he-IL" sz="700" dirty="0" err="1">
                <a:solidFill>
                  <a:srgbClr val="5E4D36"/>
                </a:solidFill>
                <a:latin typeface="Levenim MT" panose="02010502060101010101" pitchFamily="2" charset="-79"/>
                <a:cs typeface="Levenim MT" panose="02010502060101010101" pitchFamily="2" charset="-79"/>
              </a:rPr>
              <a:t>מצב־הרוח</a:t>
            </a:r>
            <a:r>
              <a:rPr lang="he-IL" sz="700" dirty="0">
                <a:solidFill>
                  <a:srgbClr val="5E4D36"/>
                </a:solidFill>
                <a:latin typeface="Levenim MT" panose="02010502060101010101" pitchFamily="2" charset="-79"/>
                <a:cs typeface="Levenim MT" panose="02010502060101010101" pitchFamily="2" charset="-79"/>
              </a:rPr>
              <a:t> של המדינה, ועוררתי בהם את ההרגשה שהם הנם האסיפה הלאומית</a:t>
            </a:r>
            <a:r>
              <a:rPr lang="he-IL" sz="700" dirty="0" smtClean="0">
                <a:solidFill>
                  <a:srgbClr val="5E4D36"/>
                </a:solidFill>
                <a:latin typeface="Levenim MT" panose="02010502060101010101" pitchFamily="2" charset="-79"/>
                <a:cs typeface="Levenim MT" panose="02010502060101010101" pitchFamily="2" charset="-79"/>
              </a:rPr>
              <a:t>.</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 </a:t>
            </a:r>
            <a:r>
              <a:rPr lang="he-IL" sz="600" dirty="0">
                <a:solidFill>
                  <a:srgbClr val="5E4D36"/>
                </a:solidFill>
                <a:latin typeface="Levenim MT" panose="02010502060101010101" pitchFamily="2" charset="-79"/>
                <a:cs typeface="Levenim MT" panose="02010502060101010101" pitchFamily="2" charset="-79"/>
              </a:rPr>
              <a:t>תאודור הרצל, עניין היהודים – ספרי יומן, 1985–1904, ירושלים 1997–2001, א', עמ' 482.</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5" name="TextBox 4"/>
          <p:cNvSpPr txBox="1"/>
          <p:nvPr/>
        </p:nvSpPr>
        <p:spPr>
          <a:xfrm>
            <a:off x="4637837" y="5655494"/>
            <a:ext cx="1784909" cy="1169551"/>
          </a:xfrm>
          <a:prstGeom prst="rect">
            <a:avLst/>
          </a:prstGeom>
          <a:noFill/>
        </p:spPr>
        <p:txBody>
          <a:bodyPr wrap="square" rtlCol="1">
            <a:spAutoFit/>
          </a:bodyPr>
          <a:lstStyle/>
          <a:p>
            <a:pPr algn="just"/>
            <a:r>
              <a:rPr lang="he-IL" sz="700" dirty="0" smtClean="0">
                <a:solidFill>
                  <a:srgbClr val="5E4D36"/>
                </a:solidFill>
                <a:latin typeface="Levenim MT" panose="02010502060101010101" pitchFamily="2" charset="-79"/>
                <a:cs typeface="Levenim MT" panose="02010502060101010101" pitchFamily="2" charset="-79"/>
              </a:rPr>
              <a:t>חלונות </a:t>
            </a:r>
            <a:r>
              <a:rPr lang="he-IL" sz="700" dirty="0" err="1" smtClean="0">
                <a:solidFill>
                  <a:srgbClr val="5E4D36"/>
                </a:solidFill>
                <a:latin typeface="Levenim MT" panose="02010502060101010101" pitchFamily="2" charset="-79"/>
                <a:cs typeface="Levenim MT" panose="02010502060101010101" pitchFamily="2" charset="-79"/>
              </a:rPr>
              <a:t>ארדון</a:t>
            </a:r>
            <a:r>
              <a:rPr lang="he-IL" sz="700" dirty="0" smtClean="0">
                <a:solidFill>
                  <a:srgbClr val="5E4D36"/>
                </a:solidFill>
                <a:latin typeface="Levenim MT" panose="02010502060101010101" pitchFamily="2" charset="-79"/>
                <a:cs typeface="Levenim MT" panose="02010502060101010101" pitchFamily="2" charset="-79"/>
              </a:rPr>
              <a:t> בספריה הלאומית גבעת רם: החלון </a:t>
            </a:r>
            <a:r>
              <a:rPr lang="he-IL" sz="700" dirty="0">
                <a:solidFill>
                  <a:srgbClr val="5E4D36"/>
                </a:solidFill>
                <a:latin typeface="Levenim MT" panose="02010502060101010101" pitchFamily="2" charset="-79"/>
                <a:cs typeface="Levenim MT" panose="02010502060101010101" pitchFamily="2" charset="-79"/>
              </a:rPr>
              <a:t>הימני והאחרון מייצג את התגשמות הנבואה: בשני השלישים העליונים שמיים זוהרים בצבעי כחול ירוק וסגול ועליהם אתי חפירה לבנים שנוצרו על-פי הנבואה, מן החרבות. </a:t>
            </a:r>
            <a:r>
              <a:rPr lang="he-IL" sz="700" dirty="0">
                <a:solidFill>
                  <a:srgbClr val="5E4D36"/>
                </a:solidFill>
                <a:latin typeface="Levenim MT" panose="02010502060101010101" pitchFamily="2" charset="-79"/>
                <a:cs typeface="Levenim MT" panose="02010502060101010101" pitchFamily="2" charset="-79"/>
              </a:rPr>
              <a:t>השליש התחתון של החלון צבוע בצבעים "ארציים' ועליו שברים, לא שברי חרבות, אלא שברי כלי המלחמה המודרניים, פגזי תותחים, חלקי טנקים ומטוסים, שננטשו בעידן </a:t>
            </a:r>
            <a:r>
              <a:rPr lang="he-IL" sz="700" dirty="0">
                <a:solidFill>
                  <a:srgbClr val="5E4D36"/>
                </a:solidFill>
                <a:latin typeface="Levenim MT" panose="02010502060101010101" pitchFamily="2" charset="-79"/>
                <a:cs typeface="Levenim MT" panose="02010502060101010101" pitchFamily="2" charset="-79"/>
              </a:rPr>
              <a:t>השלום.</a:t>
            </a: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2893</TotalTime>
  <Words>896</Words>
  <Application>Microsoft Office PowerPoint</Application>
  <PresentationFormat>A4 Paper (210x297 mm)</PresentationFormat>
  <Paragraphs>39</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תודעת אומץ אזרחי – בין חזון לאוטופיה</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59</cp:revision>
  <cp:lastPrinted>2016-01-02T09:56:53Z</cp:lastPrinted>
  <dcterms:created xsi:type="dcterms:W3CDTF">2016-01-01T12:13:36Z</dcterms:created>
  <dcterms:modified xsi:type="dcterms:W3CDTF">2016-05-03T17:55:05Z</dcterms:modified>
</cp:coreProperties>
</file>