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E4D36"/>
    <a:srgbClr val="C9C0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80" d="100"/>
          <a:sy n="80" d="100"/>
        </p:scale>
        <p:origin x="-468" y="216"/>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6" descr="http://t2.gstatic.com/images?q=tbn:ANd9GcR2FM-4tEwXxrLbmLSU0HxvVQ7W2D0B-WX1mQuWOV8_-gmK8MNfDT3Rfg1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60859" y="5498634"/>
            <a:ext cx="1359365" cy="1359366"/>
          </a:xfrm>
          <a:prstGeom prst="rect">
            <a:avLst/>
          </a:prstGeom>
          <a:noFill/>
          <a:extLst>
            <a:ext uri="{909E8E84-426E-40DD-AFC4-6F175D3DCCD1}">
              <a14:hiddenFill xmlns:a14="http://schemas.microsoft.com/office/drawing/2010/main" xmlns="">
                <a:solidFill>
                  <a:srgbClr val="FFFFFF"/>
                </a:solidFill>
              </a14:hiddenFill>
            </a:ext>
          </a:extLst>
        </p:spPr>
      </p:pic>
      <p:sp>
        <p:nvSpPr>
          <p:cNvPr id="8" name="כותרת 7"/>
          <p:cNvSpPr>
            <a:spLocks noGrp="1"/>
          </p:cNvSpPr>
          <p:nvPr>
            <p:ph type="title"/>
          </p:nvPr>
        </p:nvSpPr>
        <p:spPr>
          <a:xfrm>
            <a:off x="2038350" y="605097"/>
            <a:ext cx="7506660" cy="256407"/>
          </a:xfrm>
        </p:spPr>
        <p:txBody>
          <a:bodyPr/>
          <a:lstStyle/>
          <a:p>
            <a:r>
              <a:rPr lang="he-IL" dirty="0" smtClean="0"/>
              <a:t>אדם אדמה וקהילה</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itchFamily="2" charset="-79"/>
                <a:cs typeface="Levenim MT" pitchFamily="2" charset="-79"/>
              </a:rPr>
              <a:t>רקע</a:t>
            </a:r>
            <a:r>
              <a:rPr lang="he-IL" sz="900" b="1" dirty="0" smtClean="0">
                <a:solidFill>
                  <a:schemeClr val="bg1"/>
                </a:solidFill>
                <a:latin typeface="Levenim MT" pitchFamily="2" charset="-79"/>
                <a:cs typeface="Levenim MT" pitchFamily="2" charset="-79"/>
              </a:rPr>
              <a:t>:</a:t>
            </a:r>
          </a:p>
          <a:p>
            <a:pPr algn="just">
              <a:lnSpc>
                <a:spcPct val="150000"/>
              </a:lnSpc>
            </a:pPr>
            <a:r>
              <a:rPr lang="he-IL" sz="700" dirty="0" smtClean="0">
                <a:latin typeface="Levenim MT" pitchFamily="2" charset="-79"/>
                <a:cs typeface="Levenim MT" pitchFamily="2" charset="-79"/>
              </a:rPr>
              <a:t>אנחנו חיים בעידן של שפע. אנחנו מפוצצים ברכוש, במזון מעובד, בכסף, בתים. ילד פותח את המקרר השלישי בבית והאוכל נשפך ממנו החוצה ועדיין אפשר לשמוע את התלונה: "</a:t>
            </a:r>
            <a:r>
              <a:rPr lang="he-IL" sz="700" dirty="0" err="1" smtClean="0">
                <a:latin typeface="Levenim MT" pitchFamily="2" charset="-79"/>
                <a:cs typeface="Levenim MT" pitchFamily="2" charset="-79"/>
              </a:rPr>
              <a:t>אמא</a:t>
            </a:r>
            <a:r>
              <a:rPr lang="he-IL" sz="700" dirty="0" smtClean="0">
                <a:latin typeface="Levenim MT" pitchFamily="2" charset="-79"/>
                <a:cs typeface="Levenim MT" pitchFamily="2" charset="-79"/>
              </a:rPr>
              <a:t> אין מה לאכול!" החקלאות הקשורה לפשטות, לקשר לטבע, קשר לאדמה, יכולה להוות גורם מאזן? </a:t>
            </a:r>
          </a:p>
          <a:p>
            <a:pPr algn="just">
              <a:lnSpc>
                <a:spcPct val="150000"/>
              </a:lnSpc>
            </a:pPr>
            <a:r>
              <a:rPr lang="he-IL" sz="700" dirty="0" smtClean="0">
                <a:latin typeface="Levenim MT" pitchFamily="2" charset="-79"/>
                <a:cs typeface="Levenim MT" pitchFamily="2" charset="-79"/>
              </a:rPr>
              <a:t>השאלה השנייה ברמה עמוקה יותר, החקלאות היא מקצוע מהמקצועות, ענף מענפי המשק. ברור שיש משפחות שמתפרנסות מחקלאות, ברור שלמדינה החקלאות חשובה, האם לנו כקהילות יש אחריות על החקלאות? - מה חקלאות תורמת לקהילה, ליישוב, לשכונה בעיר, מה האחריות של הקהילות כלפי החקלאות בישראל?</a:t>
            </a:r>
          </a:p>
          <a:p>
            <a:pPr algn="just">
              <a:lnSpc>
                <a:spcPct val="150000"/>
              </a:lnSpc>
            </a:pPr>
            <a:r>
              <a:rPr lang="he-IL" sz="700" dirty="0" smtClean="0">
                <a:latin typeface="Levenim MT" pitchFamily="2" charset="-79"/>
                <a:cs typeface="Levenim MT" pitchFamily="2" charset="-79"/>
              </a:rPr>
              <a:t>בניסוח אחר השאלה היא - האם החקלאות היא רק </a:t>
            </a:r>
            <a:r>
              <a:rPr lang="he-IL" sz="700" dirty="0" err="1" smtClean="0">
                <a:latin typeface="Levenim MT" pitchFamily="2" charset="-79"/>
                <a:cs typeface="Levenim MT" pitchFamily="2" charset="-79"/>
              </a:rPr>
              <a:t>ענין</a:t>
            </a:r>
            <a:r>
              <a:rPr lang="he-IL" sz="700" dirty="0" smtClean="0">
                <a:latin typeface="Levenim MT" pitchFamily="2" charset="-79"/>
                <a:cs typeface="Levenim MT" pitchFamily="2" charset="-79"/>
              </a:rPr>
              <a:t> כלכלי טהור כפרנסה ליחיד, כענף כלכלי? אולי היא גם חשובה לביטחון למדינה. אך יותר מכך השאלה היא - האם היא גם  ערך לקהילה? </a:t>
            </a:r>
          </a:p>
          <a:p>
            <a:pPr>
              <a:spcAft>
                <a:spcPts val="600"/>
              </a:spcAft>
            </a:pPr>
            <a:endParaRPr lang="he-IL" sz="700" b="1" dirty="0" smtClean="0">
              <a:solidFill>
                <a:schemeClr val="bg1"/>
              </a:solidFill>
              <a:latin typeface="Levenim MT" pitchFamily="2" charset="-79"/>
              <a:cs typeface="Levenim MT" pitchFamily="2" charset="-79"/>
            </a:endParaRPr>
          </a:p>
        </p:txBody>
      </p:sp>
      <p:sp>
        <p:nvSpPr>
          <p:cNvPr id="13" name="מלבן 12"/>
          <p:cNvSpPr/>
          <p:nvPr/>
        </p:nvSpPr>
        <p:spPr>
          <a:xfrm>
            <a:off x="6682740" y="3597096"/>
            <a:ext cx="2796540" cy="197503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itchFamily="2" charset="-79"/>
                <a:cs typeface="Levenim MT" pitchFamily="2" charset="-79"/>
              </a:rPr>
              <a:t>שאלות לעיון והעמקה</a:t>
            </a:r>
            <a:r>
              <a:rPr lang="he-IL" sz="950" b="1" dirty="0" smtClean="0">
                <a:solidFill>
                  <a:srgbClr val="5E4D36"/>
                </a:solidFill>
                <a:latin typeface="Levenim MT" pitchFamily="2" charset="-79"/>
                <a:cs typeface="Levenim MT" pitchFamily="2" charset="-79"/>
              </a:rPr>
              <a:t>:</a:t>
            </a:r>
          </a:p>
          <a:p>
            <a:pPr lvl="0" algn="just">
              <a:lnSpc>
                <a:spcPct val="150000"/>
              </a:lnSpc>
            </a:pPr>
            <a:r>
              <a:rPr lang="he-IL" sz="800" u="sng" dirty="0" smtClean="0">
                <a:solidFill>
                  <a:srgbClr val="5E4D36"/>
                </a:solidFill>
                <a:latin typeface="Levenim MT" pitchFamily="2" charset="-79"/>
                <a:cs typeface="Levenim MT" pitchFamily="2" charset="-79"/>
              </a:rPr>
              <a:t>א. בדידות או השתייכות – כעץ שתול או כקש לפני רוח</a:t>
            </a:r>
          </a:p>
          <a:p>
            <a:pPr marL="171450" lvl="0" indent="-171450" algn="just">
              <a:lnSpc>
                <a:spcPct val="150000"/>
              </a:lnSpc>
              <a:buFont typeface="Arial" panose="020B0604020202020204" pitchFamily="34" charset="0"/>
              <a:buChar char="•"/>
            </a:pPr>
            <a:r>
              <a:rPr lang="he-IL" sz="800" dirty="0" smtClean="0">
                <a:solidFill>
                  <a:srgbClr val="5E4D36"/>
                </a:solidFill>
                <a:latin typeface="Levenim MT" pitchFamily="2" charset="-79"/>
                <a:cs typeface="Levenim MT" pitchFamily="2" charset="-79"/>
              </a:rPr>
              <a:t>מדוע רבים בוחרים בכ"ז בתודעת הנווד? מה מושך בה? </a:t>
            </a:r>
          </a:p>
          <a:p>
            <a:pPr marL="171450" lvl="0" indent="-171450" algn="just">
              <a:lnSpc>
                <a:spcPct val="150000"/>
              </a:lnSpc>
              <a:buFont typeface="Arial" panose="020B0604020202020204" pitchFamily="34" charset="0"/>
              <a:buChar char="•"/>
            </a:pPr>
            <a:r>
              <a:rPr lang="he-IL" sz="800" dirty="0" smtClean="0">
                <a:solidFill>
                  <a:srgbClr val="5E4D36"/>
                </a:solidFill>
                <a:latin typeface="Levenim MT" pitchFamily="2" charset="-79"/>
                <a:cs typeface="Levenim MT" pitchFamily="2" charset="-79"/>
              </a:rPr>
              <a:t>מהי הבעיה והסכנה ע"פ הרב </a:t>
            </a:r>
            <a:r>
              <a:rPr lang="he-IL" sz="800" dirty="0" err="1" smtClean="0">
                <a:solidFill>
                  <a:srgbClr val="5E4D36"/>
                </a:solidFill>
                <a:latin typeface="Levenim MT" pitchFamily="2" charset="-79"/>
                <a:cs typeface="Levenim MT" pitchFamily="2" charset="-79"/>
              </a:rPr>
              <a:t>שטיינזלץ</a:t>
            </a:r>
            <a:r>
              <a:rPr lang="he-IL" sz="800" dirty="0" smtClean="0">
                <a:solidFill>
                  <a:srgbClr val="5E4D36"/>
                </a:solidFill>
                <a:latin typeface="Levenim MT" pitchFamily="2" charset="-79"/>
                <a:cs typeface="Levenim MT" pitchFamily="2" charset="-79"/>
              </a:rPr>
              <a:t> בתודעת הנווד? </a:t>
            </a:r>
          </a:p>
          <a:p>
            <a:pPr lvl="0" algn="just">
              <a:lnSpc>
                <a:spcPct val="150000"/>
              </a:lnSpc>
            </a:pPr>
            <a:r>
              <a:rPr lang="he-IL" sz="800" u="sng" dirty="0" smtClean="0">
                <a:solidFill>
                  <a:srgbClr val="5E4D36"/>
                </a:solidFill>
                <a:latin typeface="Levenim MT" pitchFamily="2" charset="-79"/>
                <a:cs typeface="Levenim MT" pitchFamily="2" charset="-79"/>
              </a:rPr>
              <a:t>ב. אבא, מה זאת אומרת להיות עני?</a:t>
            </a:r>
          </a:p>
          <a:p>
            <a:pPr marL="171450" lvl="0" indent="-171450" algn="just">
              <a:lnSpc>
                <a:spcPct val="150000"/>
              </a:lnSpc>
              <a:buFont typeface="Arial" panose="020B0604020202020204" pitchFamily="34" charset="0"/>
              <a:buChar char="•"/>
            </a:pPr>
            <a:r>
              <a:rPr lang="he-IL" sz="800" dirty="0" smtClean="0">
                <a:solidFill>
                  <a:srgbClr val="5E4D36"/>
                </a:solidFill>
                <a:latin typeface="Levenim MT" pitchFamily="2" charset="-79"/>
                <a:cs typeface="Levenim MT" pitchFamily="2" charset="-79"/>
              </a:rPr>
              <a:t>הציעו ניסוח רעיוני לנקודת המבט של האב לעומת נקודת המבט של הבן ביחס לעוני ועושר, או לשפע ומחסור. </a:t>
            </a:r>
          </a:p>
          <a:p>
            <a:pPr lvl="0" algn="just">
              <a:lnSpc>
                <a:spcPct val="150000"/>
              </a:lnSpc>
            </a:pPr>
            <a:r>
              <a:rPr lang="he-IL" sz="800" u="sng" dirty="0" smtClean="0">
                <a:solidFill>
                  <a:srgbClr val="5E4D36"/>
                </a:solidFill>
                <a:latin typeface="Levenim MT" pitchFamily="2" charset="-79"/>
                <a:cs typeface="Levenim MT" pitchFamily="2" charset="-79"/>
              </a:rPr>
              <a:t>ג. האדמה כייסוד מהותי בגיבוש זהות האדם הקהילה והלאום</a:t>
            </a:r>
          </a:p>
          <a:p>
            <a:pPr marL="171450" indent="-171450">
              <a:lnSpc>
                <a:spcPct val="150000"/>
              </a:lnSpc>
              <a:buFont typeface="Arial" panose="020B0604020202020204" pitchFamily="34" charset="0"/>
              <a:buChar char="•"/>
            </a:pPr>
            <a:r>
              <a:rPr lang="he-IL" sz="800" dirty="0" smtClean="0">
                <a:solidFill>
                  <a:srgbClr val="5E4D36"/>
                </a:solidFill>
                <a:latin typeface="Levenim MT" pitchFamily="2" charset="-79"/>
                <a:cs typeface="Levenim MT" pitchFamily="2" charset="-79"/>
              </a:rPr>
              <a:t>כיצד החקלאות יכולה לתרום </a:t>
            </a:r>
            <a:r>
              <a:rPr lang="he-IL" sz="800" dirty="0" err="1" smtClean="0">
                <a:solidFill>
                  <a:srgbClr val="5E4D36"/>
                </a:solidFill>
                <a:latin typeface="Levenim MT" pitchFamily="2" charset="-79"/>
                <a:cs typeface="Levenim MT" pitchFamily="2" charset="-79"/>
              </a:rPr>
              <a:t>לחווית</a:t>
            </a:r>
            <a:r>
              <a:rPr lang="he-IL" sz="800" dirty="0" smtClean="0">
                <a:solidFill>
                  <a:srgbClr val="5E4D36"/>
                </a:solidFill>
                <a:latin typeface="Levenim MT" pitchFamily="2" charset="-79"/>
                <a:cs typeface="Levenim MT" pitchFamily="2" charset="-79"/>
              </a:rPr>
              <a:t> הניתוק הפוסט-מודרנית? במה היא יכולה להועיל בגיבוש זהות?</a:t>
            </a:r>
          </a:p>
          <a:p>
            <a:pPr>
              <a:spcAft>
                <a:spcPts val="600"/>
              </a:spcAft>
            </a:pPr>
            <a:r>
              <a:rPr lang="he-IL" sz="900" b="1" dirty="0" smtClean="0">
                <a:solidFill>
                  <a:srgbClr val="5E4D36"/>
                </a:solidFill>
                <a:latin typeface="Levenim MT" pitchFamily="2" charset="-79"/>
                <a:cs typeface="Levenim MT" pitchFamily="2" charset="-79"/>
              </a:rPr>
              <a:t> </a:t>
            </a:r>
            <a:endParaRPr lang="he-IL" sz="900" b="1" dirty="0" smtClean="0">
              <a:solidFill>
                <a:srgbClr val="5E4D36"/>
              </a:solidFill>
              <a:latin typeface="Levenim MT" pitchFamily="2" charset="-79"/>
              <a:cs typeface="Levenim MT"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552949" y="893037"/>
            <a:ext cx="1895475" cy="6001643"/>
          </a:xfrm>
          <a:prstGeom prst="rect">
            <a:avLst/>
          </a:prstGeom>
        </p:spPr>
        <p:txBody>
          <a:bodyPr wrap="square">
            <a:spAutoFit/>
          </a:bodyPr>
          <a:lstStyle/>
          <a:p>
            <a:pPr algn="just">
              <a:lnSpc>
                <a:spcPct val="150000"/>
              </a:lnSpc>
            </a:pPr>
            <a:r>
              <a:rPr lang="he-IL" sz="800" b="1" dirty="0" smtClean="0">
                <a:solidFill>
                  <a:srgbClr val="5E4D36"/>
                </a:solidFill>
                <a:latin typeface="Levenim MT" pitchFamily="2" charset="-79"/>
                <a:cs typeface="Levenim MT" pitchFamily="2" charset="-79"/>
              </a:rPr>
              <a:t>א. בדידות או השתייכות – כעץ שתול או כקש לפני רוח</a:t>
            </a:r>
          </a:p>
          <a:p>
            <a:pPr algn="just">
              <a:lnSpc>
                <a:spcPct val="150000"/>
              </a:lnSpc>
            </a:pPr>
            <a:r>
              <a:rPr lang="he-IL" sz="650" dirty="0" smtClean="0">
                <a:solidFill>
                  <a:srgbClr val="5E4D36"/>
                </a:solidFill>
                <a:latin typeface="Levenim MT" pitchFamily="2" charset="-79"/>
                <a:cs typeface="Levenim MT" pitchFamily="2" charset="-79"/>
              </a:rPr>
              <a:t>אחד ממקורות הסבל הבסיסיים של האדם המודרני הוא חוסר ההשתייכות החברתית. </a:t>
            </a:r>
            <a:r>
              <a:rPr lang="he-IL" sz="650" b="1" dirty="0" smtClean="0">
                <a:solidFill>
                  <a:srgbClr val="5E4D36"/>
                </a:solidFill>
                <a:latin typeface="Levenim MT" pitchFamily="2" charset="-79"/>
                <a:cs typeface="Levenim MT" pitchFamily="2" charset="-79"/>
              </a:rPr>
              <a:t>הבדידות האישית</a:t>
            </a:r>
            <a:r>
              <a:rPr lang="he-IL" sz="650" dirty="0" smtClean="0">
                <a:solidFill>
                  <a:srgbClr val="5E4D36"/>
                </a:solidFill>
                <a:latin typeface="Levenim MT" pitchFamily="2" charset="-79"/>
                <a:cs typeface="Levenim MT" pitchFamily="2" charset="-79"/>
              </a:rPr>
              <a:t> שמרגישים רבים, </a:t>
            </a:r>
            <a:r>
              <a:rPr lang="he-IL" sz="650" b="1" dirty="0" smtClean="0">
                <a:solidFill>
                  <a:srgbClr val="5E4D36"/>
                </a:solidFill>
                <a:latin typeface="Levenim MT" pitchFamily="2" charset="-79"/>
                <a:cs typeface="Levenim MT" pitchFamily="2" charset="-79"/>
              </a:rPr>
              <a:t>והרגשת הניכור הכללית </a:t>
            </a:r>
            <a:r>
              <a:rPr lang="he-IL" sz="650" dirty="0" smtClean="0">
                <a:solidFill>
                  <a:srgbClr val="5E4D36"/>
                </a:solidFill>
                <a:latin typeface="Levenim MT" pitchFamily="2" charset="-79"/>
                <a:cs typeface="Levenim MT" pitchFamily="2" charset="-79"/>
              </a:rPr>
              <a:t>של בני האדם בזמן הזה, הן ביטויים לכך </a:t>
            </a:r>
            <a:r>
              <a:rPr lang="he-IL" sz="650" b="1" dirty="0" smtClean="0">
                <a:solidFill>
                  <a:srgbClr val="5E4D36"/>
                </a:solidFill>
                <a:latin typeface="Levenim MT" pitchFamily="2" charset="-79"/>
                <a:cs typeface="Levenim MT" pitchFamily="2" charset="-79"/>
              </a:rPr>
              <a:t>שהאדם הפסיק להיות 'נטוע באדמה'.</a:t>
            </a:r>
            <a:r>
              <a:rPr lang="he-IL" sz="650" dirty="0" smtClean="0">
                <a:solidFill>
                  <a:srgbClr val="5E4D36"/>
                </a:solidFill>
                <a:latin typeface="Levenim MT" pitchFamily="2" charset="-79"/>
                <a:cs typeface="Levenim MT" pitchFamily="2" charset="-79"/>
              </a:rPr>
              <a:t> כיום, </a:t>
            </a:r>
            <a:r>
              <a:rPr lang="he-IL" sz="650" b="1" dirty="0" smtClean="0">
                <a:solidFill>
                  <a:srgbClr val="5E4D36"/>
                </a:solidFill>
                <a:latin typeface="Levenim MT" pitchFamily="2" charset="-79"/>
                <a:cs typeface="Levenim MT" pitchFamily="2" charset="-79"/>
              </a:rPr>
              <a:t>רוב ההשתייכויות </a:t>
            </a:r>
            <a:r>
              <a:rPr lang="he-IL" sz="650" dirty="0" smtClean="0">
                <a:solidFill>
                  <a:srgbClr val="5E4D36"/>
                </a:solidFill>
                <a:latin typeface="Levenim MT" pitchFamily="2" charset="-79"/>
                <a:cs typeface="Levenim MT" pitchFamily="2" charset="-79"/>
              </a:rPr>
              <a:t>החברתיות הקיימות אינן מהותיות אלא </a:t>
            </a:r>
            <a:r>
              <a:rPr lang="he-IL" sz="650" b="1" dirty="0" smtClean="0">
                <a:solidFill>
                  <a:srgbClr val="5E4D36"/>
                </a:solidFill>
                <a:latin typeface="Levenim MT" pitchFamily="2" charset="-79"/>
                <a:cs typeface="Levenim MT" pitchFamily="2" charset="-79"/>
              </a:rPr>
              <a:t>פרקטיות בלבד</a:t>
            </a:r>
            <a:r>
              <a:rPr lang="he-IL" sz="650" dirty="0" smtClean="0">
                <a:solidFill>
                  <a:srgbClr val="5E4D36"/>
                </a:solidFill>
                <a:latin typeface="Levenim MT" pitchFamily="2" charset="-79"/>
                <a:cs typeface="Levenim MT" pitchFamily="2" charset="-79"/>
              </a:rPr>
              <a:t>. אנשים </a:t>
            </a:r>
            <a:r>
              <a:rPr lang="he-IL" sz="650" b="1" dirty="0" smtClean="0">
                <a:solidFill>
                  <a:srgbClr val="5E4D36"/>
                </a:solidFill>
                <a:latin typeface="Levenim MT" pitchFamily="2" charset="-79"/>
                <a:cs typeface="Levenim MT" pitchFamily="2" charset="-79"/>
              </a:rPr>
              <a:t>מתאגדים בקבוצות כדי לשמור על אינטרסים משותפים,</a:t>
            </a:r>
            <a:r>
              <a:rPr lang="he-IL" sz="650" dirty="0" smtClean="0">
                <a:solidFill>
                  <a:srgbClr val="5E4D36"/>
                </a:solidFill>
                <a:latin typeface="Levenim MT" pitchFamily="2" charset="-79"/>
                <a:cs typeface="Levenim MT" pitchFamily="2" charset="-79"/>
              </a:rPr>
              <a:t> אבל זהו שיוך כמעט מקצועי; הם </a:t>
            </a:r>
            <a:r>
              <a:rPr lang="he-IL" sz="650" b="1" dirty="0" smtClean="0">
                <a:solidFill>
                  <a:srgbClr val="5E4D36"/>
                </a:solidFill>
                <a:latin typeface="Levenim MT" pitchFamily="2" charset="-79"/>
                <a:cs typeface="Levenim MT" pitchFamily="2" charset="-79"/>
              </a:rPr>
              <a:t>אינם מרגישים שכאן הוא ביתם, שיש מקום שבו הם שתולים</a:t>
            </a:r>
            <a:r>
              <a:rPr lang="he-IL" sz="650" dirty="0" smtClean="0">
                <a:solidFill>
                  <a:srgbClr val="5E4D36"/>
                </a:solidFill>
                <a:latin typeface="Levenim MT" pitchFamily="2" charset="-79"/>
                <a:cs typeface="Levenim MT" pitchFamily="2" charset="-79"/>
              </a:rPr>
              <a:t>. זוהי יחידה שאורגנה במקרה, כדי לבנות הגנה והתקפה הדדיים ותו לא. </a:t>
            </a:r>
            <a:r>
              <a:rPr lang="he-IL" sz="650" b="1" dirty="0" smtClean="0">
                <a:solidFill>
                  <a:srgbClr val="5E4D36"/>
                </a:solidFill>
                <a:latin typeface="Levenim MT" pitchFamily="2" charset="-79"/>
                <a:cs typeface="Levenim MT" pitchFamily="2" charset="-79"/>
              </a:rPr>
              <a:t>אנשים רבים </a:t>
            </a:r>
            <a:r>
              <a:rPr lang="he-IL" sz="650" dirty="0" smtClean="0">
                <a:solidFill>
                  <a:srgbClr val="5E4D36"/>
                </a:solidFill>
                <a:latin typeface="Levenim MT" pitchFamily="2" charset="-79"/>
                <a:cs typeface="Levenim MT" pitchFamily="2" charset="-79"/>
              </a:rPr>
              <a:t>הם מעין נוודים, </a:t>
            </a:r>
            <a:r>
              <a:rPr lang="he-IL" sz="650" b="1" dirty="0" smtClean="0">
                <a:solidFill>
                  <a:srgbClr val="5E4D36"/>
                </a:solidFill>
                <a:latin typeface="Levenim MT" pitchFamily="2" charset="-79"/>
                <a:cs typeface="Levenim MT" pitchFamily="2" charset="-79"/>
              </a:rPr>
              <a:t>שבמקרה הזדמנו למקום מסוים, אך אין דבר מהותי אשר קושר אותם אליו</a:t>
            </a:r>
            <a:r>
              <a:rPr lang="he-IL" sz="650" dirty="0" smtClean="0">
                <a:solidFill>
                  <a:srgbClr val="5E4D36"/>
                </a:solidFill>
                <a:latin typeface="Levenim MT" pitchFamily="2" charset="-79"/>
                <a:cs typeface="Levenim MT" pitchFamily="2" charset="-79"/>
              </a:rPr>
              <a:t>. הם אינם חשים יחס מיוחד כלפי מקומם, ולכן </a:t>
            </a:r>
            <a:r>
              <a:rPr lang="he-IL" sz="650" b="1" dirty="0" smtClean="0">
                <a:solidFill>
                  <a:srgbClr val="5E4D36"/>
                </a:solidFill>
                <a:latin typeface="Levenim MT" pitchFamily="2" charset="-79"/>
                <a:cs typeface="Levenim MT" pitchFamily="2" charset="-79"/>
              </a:rPr>
              <a:t>הם נעקרים בקלות משם. </a:t>
            </a:r>
            <a:r>
              <a:rPr lang="he-IL" sz="650" dirty="0" smtClean="0">
                <a:solidFill>
                  <a:srgbClr val="5E4D36"/>
                </a:solidFill>
                <a:latin typeface="Levenim MT" pitchFamily="2" charset="-79"/>
                <a:cs typeface="Levenim MT" pitchFamily="2" charset="-79"/>
              </a:rPr>
              <a:t>מבחינה מסוימת </a:t>
            </a:r>
            <a:r>
              <a:rPr lang="he-IL" sz="650" b="1" dirty="0" smtClean="0">
                <a:solidFill>
                  <a:srgbClr val="5E4D36"/>
                </a:solidFill>
                <a:latin typeface="Levenim MT" pitchFamily="2" charset="-79"/>
                <a:cs typeface="Levenim MT" pitchFamily="2" charset="-79"/>
              </a:rPr>
              <a:t>דמותו של האדם המודרני מזכירה צמחי נוי פלסטיים</a:t>
            </a:r>
            <a:r>
              <a:rPr lang="he-IL" sz="650" dirty="0" smtClean="0">
                <a:solidFill>
                  <a:srgbClr val="5E4D36"/>
                </a:solidFill>
                <a:latin typeface="Levenim MT" pitchFamily="2" charset="-79"/>
                <a:cs typeface="Levenim MT" pitchFamily="2" charset="-79"/>
              </a:rPr>
              <a:t>, המסוגלים </a:t>
            </a:r>
            <a:r>
              <a:rPr lang="he-IL" sz="650" b="1" dirty="0" smtClean="0">
                <a:solidFill>
                  <a:srgbClr val="5E4D36"/>
                </a:solidFill>
                <a:latin typeface="Levenim MT" pitchFamily="2" charset="-79"/>
                <a:cs typeface="Levenim MT" pitchFamily="2" charset="-79"/>
              </a:rPr>
              <a:t>לפרוח מבלי להזדקק לאדמה</a:t>
            </a:r>
            <a:r>
              <a:rPr lang="he-IL" sz="650" dirty="0" smtClean="0">
                <a:solidFill>
                  <a:srgbClr val="5E4D36"/>
                </a:solidFill>
                <a:latin typeface="Levenim MT" pitchFamily="2" charset="-79"/>
                <a:cs typeface="Levenim MT" pitchFamily="2" charset="-79"/>
              </a:rPr>
              <a:t>, </a:t>
            </a:r>
            <a:r>
              <a:rPr lang="he-IL" sz="650" b="1" dirty="0" smtClean="0">
                <a:solidFill>
                  <a:srgbClr val="5E4D36"/>
                </a:solidFill>
                <a:latin typeface="Levenim MT" pitchFamily="2" charset="-79"/>
                <a:cs typeface="Levenim MT" pitchFamily="2" charset="-79"/>
              </a:rPr>
              <a:t>מפני שהם אינם חיים כלל.</a:t>
            </a:r>
            <a:r>
              <a:rPr lang="he-IL" sz="650" dirty="0" smtClean="0">
                <a:solidFill>
                  <a:srgbClr val="5E4D36"/>
                </a:solidFill>
                <a:latin typeface="Levenim MT" pitchFamily="2" charset="-79"/>
                <a:cs typeface="Levenim MT" pitchFamily="2" charset="-79"/>
              </a:rPr>
              <a:t> מציאות זו נובעת מן השאיפה לאידיאל החופש של הפרט, הרוצה לנתק את עצמו מכל חברה שהיא; האדם הפרטי מנסה להפוך את עצמו לתמצית וליסוד של המציאות כולה. העמידה על הזכות להיות אינדיבידואליסט בלתי תלוי, מאפשרת להסתדר בכל מקום באותה המידה, מפני שממילא אין הוא שייך באמת לאף אחד מהם. היחס במקרא לאדם כזה הוא ברור. אם מחד ניתן למצוא ביטויים כמו "צדיק כתמר יפרח, כארז בלבנון ישגה"  או "והיה כעץ שתול על פלגי מים", הרי שהאדם התלוש מתואר "כגלגל, כקש לפני רוח" , שפירושו: כמו שיח יבש שנעקר, והרוח מגלגלת אותו ממקום למקום. </a:t>
            </a:r>
            <a:r>
              <a:rPr lang="he-IL" sz="650" b="1" dirty="0" smtClean="0">
                <a:solidFill>
                  <a:srgbClr val="5E4D36"/>
                </a:solidFill>
                <a:latin typeface="Levenim MT" pitchFamily="2" charset="-79"/>
                <a:cs typeface="Levenim MT" pitchFamily="2" charset="-79"/>
              </a:rPr>
              <a:t>אדם שחייו אינם בנויים על יסוד קבוע, ממילא מרגיש שכל סוג של התקשרות ומחויבות הן לגביו כבלים, מאסר ומחנק. אדם כזה בעצם בחר לחיות כעץ כרות</a:t>
            </a:r>
            <a:r>
              <a:rPr lang="he-IL" sz="650" b="1" dirty="0" smtClean="0">
                <a:solidFill>
                  <a:srgbClr val="5E4D36"/>
                </a:solidFill>
                <a:latin typeface="Levenim MT" pitchFamily="2" charset="-79"/>
                <a:cs typeface="Levenim MT" pitchFamily="2" charset="-79"/>
              </a:rPr>
              <a:t>.        </a:t>
            </a:r>
            <a:r>
              <a:rPr lang="he-IL" sz="600" dirty="0" smtClean="0">
                <a:solidFill>
                  <a:srgbClr val="5E4D36"/>
                </a:solidFill>
                <a:latin typeface="Levenim MT" pitchFamily="2" charset="-79"/>
                <a:cs typeface="Levenim MT" pitchFamily="2" charset="-79"/>
              </a:rPr>
              <a:t>הרב </a:t>
            </a:r>
            <a:r>
              <a:rPr lang="he-IL" sz="600" dirty="0" smtClean="0">
                <a:solidFill>
                  <a:srgbClr val="5E4D36"/>
                </a:solidFill>
                <a:latin typeface="Levenim MT" pitchFamily="2" charset="-79"/>
                <a:cs typeface="Levenim MT" pitchFamily="2" charset="-79"/>
              </a:rPr>
              <a:t>עדין אבן ישראל (</a:t>
            </a:r>
            <a:r>
              <a:rPr lang="he-IL" sz="600" dirty="0" err="1" smtClean="0">
                <a:solidFill>
                  <a:srgbClr val="5E4D36"/>
                </a:solidFill>
                <a:latin typeface="Levenim MT" pitchFamily="2" charset="-79"/>
                <a:cs typeface="Levenim MT" pitchFamily="2" charset="-79"/>
              </a:rPr>
              <a:t>שטיינזלץ</a:t>
            </a:r>
            <a:r>
              <a:rPr lang="he-IL" sz="600" dirty="0" smtClean="0">
                <a:solidFill>
                  <a:srgbClr val="5E4D36"/>
                </a:solidFill>
                <a:latin typeface="Levenim MT" pitchFamily="2" charset="-79"/>
                <a:cs typeface="Levenim MT" pitchFamily="2" charset="-79"/>
              </a:rPr>
              <a:t>), 'האדם עץ השדה', בתוך: חיי שנה, </a:t>
            </a:r>
            <a:r>
              <a:rPr lang="he-IL" sz="600" dirty="0" smtClean="0">
                <a:solidFill>
                  <a:srgbClr val="5E4D36"/>
                </a:solidFill>
                <a:latin typeface="Levenim MT" pitchFamily="2" charset="-79"/>
                <a:cs typeface="Levenim MT" pitchFamily="2" charset="-79"/>
              </a:rPr>
              <a:t>הוצאת </a:t>
            </a:r>
            <a:r>
              <a:rPr lang="he-IL" sz="600" dirty="0" smtClean="0">
                <a:solidFill>
                  <a:srgbClr val="5E4D36"/>
                </a:solidFill>
                <a:latin typeface="Levenim MT" pitchFamily="2" charset="-79"/>
                <a:cs typeface="Levenim MT" pitchFamily="2" charset="-79"/>
              </a:rPr>
              <a:t>ידיעות ספרים</a:t>
            </a:r>
            <a:endParaRPr lang="he-IL" sz="600" dirty="0">
              <a:solidFill>
                <a:srgbClr val="5E4D36"/>
              </a:solidFill>
              <a:latin typeface="Levenim MT" pitchFamily="2" charset="-79"/>
              <a:cs typeface="Levenim MT" pitchFamily="2" charset="-79"/>
            </a:endParaRPr>
          </a:p>
        </p:txBody>
      </p:sp>
      <p:sp>
        <p:nvSpPr>
          <p:cNvPr id="10" name="מלבן 9"/>
          <p:cNvSpPr/>
          <p:nvPr/>
        </p:nvSpPr>
        <p:spPr>
          <a:xfrm>
            <a:off x="2552699" y="856357"/>
            <a:ext cx="1895475" cy="6001643"/>
          </a:xfrm>
          <a:prstGeom prst="rect">
            <a:avLst/>
          </a:prstGeom>
        </p:spPr>
        <p:txBody>
          <a:bodyPr wrap="square">
            <a:spAutoFit/>
          </a:bodyPr>
          <a:lstStyle/>
          <a:p>
            <a:pPr algn="just">
              <a:lnSpc>
                <a:spcPct val="150000"/>
              </a:lnSpc>
            </a:pPr>
            <a:r>
              <a:rPr lang="he-IL" sz="800" b="1" dirty="0" smtClean="0">
                <a:solidFill>
                  <a:srgbClr val="5E4D36"/>
                </a:solidFill>
                <a:latin typeface="Levenim MT" pitchFamily="2" charset="-79"/>
                <a:cs typeface="Levenim MT" pitchFamily="2" charset="-79"/>
              </a:rPr>
              <a:t>ב. אבא, מה זאת אומרת להיות עני?</a:t>
            </a:r>
          </a:p>
          <a:p>
            <a:pPr algn="just">
              <a:lnSpc>
                <a:spcPct val="150000"/>
              </a:lnSpc>
            </a:pPr>
            <a:r>
              <a:rPr lang="he-IL" sz="600" dirty="0" smtClean="0">
                <a:solidFill>
                  <a:srgbClr val="5E4D36"/>
                </a:solidFill>
                <a:latin typeface="Levenim MT" pitchFamily="2" charset="-79"/>
                <a:cs typeface="Levenim MT" pitchFamily="2" charset="-79"/>
              </a:rPr>
              <a:t>אב אמיד, שרצה ללמד את בנו מה היא משמעות העוני, לקח אותו לבלות מספר ימים בהרים, עם משפחה של איכרים.</a:t>
            </a:r>
          </a:p>
          <a:p>
            <a:pPr algn="just">
              <a:lnSpc>
                <a:spcPct val="150000"/>
              </a:lnSpc>
            </a:pPr>
            <a:r>
              <a:rPr lang="he-IL" sz="600" dirty="0" smtClean="0">
                <a:solidFill>
                  <a:srgbClr val="5E4D36"/>
                </a:solidFill>
                <a:latin typeface="Levenim MT" pitchFamily="2" charset="-79"/>
                <a:cs typeface="Levenim MT" pitchFamily="2" charset="-79"/>
              </a:rPr>
              <a:t>הם בילו בחברת האיכרים שלושה ימים ושני לילות, בביתם שבשדות למרגלות ההר. כשחזרו לביתם, בעיר הגדולה, שאל האב את בנו:</a:t>
            </a:r>
          </a:p>
          <a:p>
            <a:pPr algn="just">
              <a:lnSpc>
                <a:spcPct val="150000"/>
              </a:lnSpc>
            </a:pPr>
            <a:r>
              <a:rPr lang="he-IL" sz="600" dirty="0" smtClean="0">
                <a:solidFill>
                  <a:srgbClr val="5E4D36"/>
                </a:solidFill>
                <a:latin typeface="Levenim MT" pitchFamily="2" charset="-79"/>
                <a:cs typeface="Levenim MT" pitchFamily="2" charset="-79"/>
              </a:rPr>
              <a:t>מה דעתך על </a:t>
            </a:r>
            <a:r>
              <a:rPr lang="he-IL" sz="600" dirty="0" err="1" smtClean="0">
                <a:solidFill>
                  <a:srgbClr val="5E4D36"/>
                </a:solidFill>
                <a:latin typeface="Levenim MT" pitchFamily="2" charset="-79"/>
                <a:cs typeface="Levenim MT" pitchFamily="2" charset="-79"/>
              </a:rPr>
              <a:t>החווייה</a:t>
            </a:r>
            <a:r>
              <a:rPr lang="he-IL" sz="600" dirty="0" smtClean="0">
                <a:solidFill>
                  <a:srgbClr val="5E4D36"/>
                </a:solidFill>
                <a:latin typeface="Levenim MT" pitchFamily="2" charset="-79"/>
                <a:cs typeface="Levenim MT" pitchFamily="2" charset="-79"/>
              </a:rPr>
              <a:t>?</a:t>
            </a:r>
          </a:p>
          <a:p>
            <a:pPr algn="just">
              <a:lnSpc>
                <a:spcPct val="150000"/>
              </a:lnSpc>
            </a:pPr>
            <a:r>
              <a:rPr lang="he-IL" sz="600" dirty="0" smtClean="0">
                <a:solidFill>
                  <a:srgbClr val="5E4D36"/>
                </a:solidFill>
                <a:latin typeface="Levenim MT" pitchFamily="2" charset="-79"/>
                <a:cs typeface="Levenim MT" pitchFamily="2" charset="-79"/>
              </a:rPr>
              <a:t>-טובה, ענה לו הבן</a:t>
            </a:r>
            <a:r>
              <a:rPr lang="he-IL" sz="600" dirty="0" smtClean="0">
                <a:solidFill>
                  <a:srgbClr val="5E4D36"/>
                </a:solidFill>
                <a:latin typeface="Levenim MT" pitchFamily="2" charset="-79"/>
                <a:cs typeface="Levenim MT" pitchFamily="2" charset="-79"/>
              </a:rPr>
              <a:t>.  ומה </a:t>
            </a:r>
            <a:r>
              <a:rPr lang="he-IL" sz="600" dirty="0" smtClean="0">
                <a:solidFill>
                  <a:srgbClr val="5E4D36"/>
                </a:solidFill>
                <a:latin typeface="Levenim MT" pitchFamily="2" charset="-79"/>
                <a:cs typeface="Levenim MT" pitchFamily="2" charset="-79"/>
              </a:rPr>
              <a:t>למדת? התעקש האב...</a:t>
            </a:r>
          </a:p>
          <a:p>
            <a:pPr algn="just">
              <a:lnSpc>
                <a:spcPct val="150000"/>
              </a:lnSpc>
            </a:pPr>
            <a:r>
              <a:rPr lang="he-IL" sz="600" dirty="0" smtClean="0">
                <a:solidFill>
                  <a:srgbClr val="5E4D36"/>
                </a:solidFill>
                <a:latin typeface="Levenim MT" pitchFamily="2" charset="-79"/>
                <a:cs typeface="Levenim MT" pitchFamily="2" charset="-79"/>
              </a:rPr>
              <a:t>והבן ענה:</a:t>
            </a:r>
          </a:p>
          <a:p>
            <a:pPr algn="just">
              <a:lnSpc>
                <a:spcPct val="150000"/>
              </a:lnSpc>
            </a:pPr>
            <a:r>
              <a:rPr lang="he-IL" sz="600" dirty="0" smtClean="0">
                <a:solidFill>
                  <a:srgbClr val="5E4D36"/>
                </a:solidFill>
                <a:latin typeface="Levenim MT" pitchFamily="2" charset="-79"/>
                <a:cs typeface="Levenim MT" pitchFamily="2" charset="-79"/>
              </a:rPr>
              <a:t>1. לנו יש רק כלב אחד, להם יש ארבעה.</a:t>
            </a:r>
          </a:p>
          <a:p>
            <a:pPr algn="just">
              <a:lnSpc>
                <a:spcPct val="150000"/>
              </a:lnSpc>
            </a:pPr>
            <a:r>
              <a:rPr lang="he-IL" sz="600" dirty="0" smtClean="0">
                <a:solidFill>
                  <a:srgbClr val="5E4D36"/>
                </a:solidFill>
                <a:latin typeface="Levenim MT" pitchFamily="2" charset="-79"/>
                <a:cs typeface="Levenim MT" pitchFamily="2" charset="-79"/>
              </a:rPr>
              <a:t>2. לנו יש בריכה עם מים הנובעים ממזרקה במרכז הגינה... להם יש נחל שאין רואים את תחילתו ואין רואים את סופו, המים צלולים וקרירים וטעימים.</a:t>
            </a:r>
          </a:p>
          <a:p>
            <a:pPr algn="just">
              <a:lnSpc>
                <a:spcPct val="150000"/>
              </a:lnSpc>
            </a:pPr>
            <a:r>
              <a:rPr lang="he-IL" sz="600" dirty="0" smtClean="0">
                <a:solidFill>
                  <a:srgbClr val="5E4D36"/>
                </a:solidFill>
                <a:latin typeface="Levenim MT" pitchFamily="2" charset="-79"/>
                <a:cs typeface="Levenim MT" pitchFamily="2" charset="-79"/>
              </a:rPr>
              <a:t>3. אנחנו צריכים לרכוש פנסים כדי להאיר את חצרנו... להם יש כוכבים, ירח ונרות על השולחן.</a:t>
            </a:r>
          </a:p>
          <a:p>
            <a:pPr algn="just">
              <a:lnSpc>
                <a:spcPct val="150000"/>
              </a:lnSpc>
            </a:pPr>
            <a:r>
              <a:rPr lang="he-IL" sz="600" dirty="0" smtClean="0">
                <a:solidFill>
                  <a:srgbClr val="5E4D36"/>
                </a:solidFill>
                <a:latin typeface="Levenim MT" pitchFamily="2" charset="-79"/>
                <a:cs typeface="Levenim MT" pitchFamily="2" charset="-79"/>
              </a:rPr>
              <a:t>4. החצר שלנו מתפרשת מן הגדר ועד לגדר שבצד השני. להם יש שטח ללא גבול הנמתח עד קצה אופק.</a:t>
            </a:r>
          </a:p>
          <a:p>
            <a:pPr algn="just">
              <a:lnSpc>
                <a:spcPct val="150000"/>
              </a:lnSpc>
            </a:pPr>
            <a:r>
              <a:rPr lang="he-IL" sz="600" dirty="0" smtClean="0">
                <a:solidFill>
                  <a:srgbClr val="5E4D36"/>
                </a:solidFill>
                <a:latin typeface="Levenim MT" pitchFamily="2" charset="-79"/>
                <a:cs typeface="Levenim MT" pitchFamily="2" charset="-79"/>
              </a:rPr>
              <a:t>5. אנחנו צריכים להרחיק אל החנות כדי לרכוש את מזוננו. הם מגדלים את מזונם לעצמם ואין להם צורך באיש.</a:t>
            </a:r>
          </a:p>
          <a:p>
            <a:pPr algn="just">
              <a:lnSpc>
                <a:spcPct val="150000"/>
              </a:lnSpc>
            </a:pPr>
            <a:r>
              <a:rPr lang="he-IL" sz="600" dirty="0" smtClean="0">
                <a:solidFill>
                  <a:srgbClr val="5E4D36"/>
                </a:solidFill>
                <a:latin typeface="Levenim MT" pitchFamily="2" charset="-79"/>
                <a:cs typeface="Levenim MT" pitchFamily="2" charset="-79"/>
              </a:rPr>
              <a:t>6. אנחנו שומעים מוזיקה מתקליטורים. להם יש סימפוניה בלתי נגמרת של שירת דרורים, קרקור צפרדעים, צרצור צרצרים ופעיית כבשים. ואל כל אלו מצטרפת שירת הזורעים והקוצרים שמסביב.</a:t>
            </a:r>
          </a:p>
          <a:p>
            <a:pPr algn="just">
              <a:lnSpc>
                <a:spcPct val="150000"/>
              </a:lnSpc>
            </a:pPr>
            <a:r>
              <a:rPr lang="he-IL" sz="600" dirty="0" smtClean="0">
                <a:solidFill>
                  <a:srgbClr val="5E4D36"/>
                </a:solidFill>
                <a:latin typeface="Levenim MT" pitchFamily="2" charset="-79"/>
                <a:cs typeface="Levenim MT" pitchFamily="2" charset="-79"/>
              </a:rPr>
              <a:t>7. אנחנו מבשלים על כיריים חשמליות. להם יש אוכל שטעמו כטעם המדורה וריחו כריח העשן.</a:t>
            </a:r>
          </a:p>
          <a:p>
            <a:pPr algn="just">
              <a:lnSpc>
                <a:spcPct val="150000"/>
              </a:lnSpc>
            </a:pPr>
            <a:r>
              <a:rPr lang="he-IL" sz="600" dirty="0" smtClean="0">
                <a:solidFill>
                  <a:srgbClr val="5E4D36"/>
                </a:solidFill>
                <a:latin typeface="Levenim MT" pitchFamily="2" charset="-79"/>
                <a:cs typeface="Levenim MT" pitchFamily="2" charset="-79"/>
              </a:rPr>
              <a:t>8. אנו מגודרים מסביבנו בחומות שיגנו עלינו ואזעקות להתריע מפני גנבים. אצלם הדלתות פתוחות לכל רוחות השמים וכולם נכנסים ובאים בשלום ויוצאים והולכים בשלום.</a:t>
            </a:r>
          </a:p>
          <a:p>
            <a:pPr algn="just">
              <a:lnSpc>
                <a:spcPct val="150000"/>
              </a:lnSpc>
            </a:pPr>
            <a:r>
              <a:rPr lang="he-IL" sz="600" dirty="0" smtClean="0">
                <a:solidFill>
                  <a:srgbClr val="5E4D36"/>
                </a:solidFill>
                <a:latin typeface="Levenim MT" pitchFamily="2" charset="-79"/>
                <a:cs typeface="Levenim MT" pitchFamily="2" charset="-79"/>
              </a:rPr>
              <a:t>9. אנו מחוברים לטלפונים שלנו, למחשבים, לטלוויזיה...הם, לעומת זאת, מחוברים לחיים, לשמיים, לשמש, למים ולירוק השדה, מגע החי והצומח וחדוות היחד של המשפחה.</a:t>
            </a:r>
          </a:p>
          <a:p>
            <a:pPr algn="just">
              <a:lnSpc>
                <a:spcPct val="150000"/>
              </a:lnSpc>
            </a:pPr>
            <a:r>
              <a:rPr lang="he-IL" sz="600" dirty="0" smtClean="0">
                <a:solidFill>
                  <a:srgbClr val="5E4D36"/>
                </a:solidFill>
                <a:latin typeface="Levenim MT" pitchFamily="2" charset="-79"/>
                <a:cs typeface="Levenim MT" pitchFamily="2" charset="-79"/>
              </a:rPr>
              <a:t>האב נפעם מעומק ההתבוננות של בנו... ואז הוסיף הבן משפט אחרון:</a:t>
            </a:r>
          </a:p>
          <a:p>
            <a:pPr algn="just">
              <a:lnSpc>
                <a:spcPct val="150000"/>
              </a:lnSpc>
            </a:pPr>
            <a:r>
              <a:rPr lang="he-IL" sz="600" dirty="0" smtClean="0">
                <a:solidFill>
                  <a:srgbClr val="5E4D36"/>
                </a:solidFill>
                <a:latin typeface="Levenim MT" pitchFamily="2" charset="-79"/>
                <a:cs typeface="Levenim MT" pitchFamily="2" charset="-79"/>
              </a:rPr>
              <a:t>תודה לך אבא, שלימדת אותי עד כמה אנו עניים!</a:t>
            </a:r>
          </a:p>
          <a:p>
            <a:pPr algn="just">
              <a:lnSpc>
                <a:spcPct val="150000"/>
              </a:lnSpc>
            </a:pPr>
            <a:r>
              <a:rPr lang="he-IL" sz="600" dirty="0" smtClean="0">
                <a:solidFill>
                  <a:srgbClr val="5E4D36"/>
                </a:solidFill>
                <a:latin typeface="Levenim MT" pitchFamily="2" charset="-79"/>
                <a:cs typeface="Levenim MT" pitchFamily="2" charset="-79"/>
              </a:rPr>
              <a:t>אנו הופכים מיום ליום עניים יותר ברוחנו </a:t>
            </a:r>
            <a:r>
              <a:rPr lang="he-IL" sz="600" dirty="0" err="1" smtClean="0">
                <a:solidFill>
                  <a:srgbClr val="5E4D36"/>
                </a:solidFill>
                <a:latin typeface="Levenim MT" pitchFamily="2" charset="-79"/>
                <a:cs typeface="Levenim MT" pitchFamily="2" charset="-79"/>
              </a:rPr>
              <a:t>ועוורים</a:t>
            </a:r>
            <a:r>
              <a:rPr lang="he-IL" sz="600" dirty="0" smtClean="0">
                <a:solidFill>
                  <a:srgbClr val="5E4D36"/>
                </a:solidFill>
                <a:latin typeface="Levenim MT" pitchFamily="2" charset="-79"/>
                <a:cs typeface="Levenim MT" pitchFamily="2" charset="-79"/>
              </a:rPr>
              <a:t> ליפי הטבע ועוצמתו. אנו טורחים בלי די להשיג עוד ועוד, ושוכחים שבעצם כבר יש לנו </a:t>
            </a:r>
            <a:r>
              <a:rPr lang="he-IL" sz="600" dirty="0" err="1" smtClean="0">
                <a:solidFill>
                  <a:srgbClr val="5E4D36"/>
                </a:solidFill>
                <a:latin typeface="Levenim MT" pitchFamily="2" charset="-79"/>
                <a:cs typeface="Levenim MT" pitchFamily="2" charset="-79"/>
              </a:rPr>
              <a:t>הכל</a:t>
            </a:r>
            <a:r>
              <a:rPr lang="he-IL" sz="600" dirty="0" smtClean="0">
                <a:solidFill>
                  <a:srgbClr val="5E4D36"/>
                </a:solidFill>
                <a:latin typeface="Levenim MT" pitchFamily="2" charset="-79"/>
                <a:cs typeface="Levenim MT" pitchFamily="2" charset="-79"/>
              </a:rPr>
              <a:t>, והגיע הזמן להתחיל להשתמש במה שיש לנו...</a:t>
            </a:r>
            <a:endParaRPr lang="he-IL" sz="600" dirty="0" smtClean="0">
              <a:solidFill>
                <a:srgbClr val="5E4D36"/>
              </a:solidFill>
              <a:latin typeface="Levenim MT" pitchFamily="2" charset="-79"/>
              <a:cs typeface="Levenim MT" pitchFamily="2" charset="-79"/>
            </a:endParaRPr>
          </a:p>
        </p:txBody>
      </p:sp>
      <p:sp>
        <p:nvSpPr>
          <p:cNvPr id="11" name="מלבן 10"/>
          <p:cNvSpPr/>
          <p:nvPr/>
        </p:nvSpPr>
        <p:spPr>
          <a:xfrm>
            <a:off x="466724" y="1035912"/>
            <a:ext cx="1895475" cy="5655394"/>
          </a:xfrm>
          <a:prstGeom prst="rect">
            <a:avLst/>
          </a:prstGeom>
        </p:spPr>
        <p:txBody>
          <a:bodyPr wrap="square">
            <a:spAutoFit/>
          </a:bodyPr>
          <a:lstStyle/>
          <a:p>
            <a:pPr algn="just">
              <a:lnSpc>
                <a:spcPct val="150000"/>
              </a:lnSpc>
            </a:pPr>
            <a:r>
              <a:rPr lang="he-IL" sz="900" b="1" dirty="0" smtClean="0">
                <a:solidFill>
                  <a:srgbClr val="5E4D36"/>
                </a:solidFill>
                <a:latin typeface="Levenim MT" pitchFamily="2" charset="-79"/>
                <a:cs typeface="Levenim MT" pitchFamily="2" charset="-79"/>
              </a:rPr>
              <a:t>ג. האדמה כייסוד מהותי בגיבוש זהות האדם הקהילה והלאום</a:t>
            </a:r>
          </a:p>
          <a:p>
            <a:pPr algn="just">
              <a:lnSpc>
                <a:spcPct val="150000"/>
              </a:lnSpc>
            </a:pPr>
            <a:r>
              <a:rPr lang="he-IL" sz="700" dirty="0" smtClean="0">
                <a:solidFill>
                  <a:srgbClr val="5E4D36"/>
                </a:solidFill>
                <a:latin typeface="Levenim MT" pitchFamily="2" charset="-79"/>
                <a:cs typeface="Levenim MT" pitchFamily="2" charset="-79"/>
              </a:rPr>
              <a:t>מהו האדם? יותר מסובך הוא משמעות המשפחה הקהילה והעם. אנו מבינים היום שהאדם הוא רב ממדי ומורכב. יש בו צדדים שונים, מהם גלויים יותר ומהם נסתרים. ברור ומובחן לכול שכל גישה חד ממדית לוקה בחסר אם לא יותר מכך. </a:t>
            </a:r>
          </a:p>
          <a:p>
            <a:pPr algn="just">
              <a:lnSpc>
                <a:spcPct val="150000"/>
              </a:lnSpc>
            </a:pPr>
            <a:r>
              <a:rPr lang="he-IL" sz="700" b="1" dirty="0" smtClean="0">
                <a:solidFill>
                  <a:srgbClr val="5E4D36"/>
                </a:solidFill>
                <a:latin typeface="Levenim MT" pitchFamily="2" charset="-79"/>
                <a:cs typeface="Levenim MT" pitchFamily="2" charset="-79"/>
              </a:rPr>
              <a:t>החיים המודרניים</a:t>
            </a:r>
            <a:r>
              <a:rPr lang="he-IL" sz="700" dirty="0" smtClean="0">
                <a:solidFill>
                  <a:srgbClr val="5E4D36"/>
                </a:solidFill>
                <a:latin typeface="Levenim MT" pitchFamily="2" charset="-79"/>
                <a:cs typeface="Levenim MT" pitchFamily="2" charset="-79"/>
              </a:rPr>
              <a:t>, ועוד יותר הפוסט מודרניים, </a:t>
            </a:r>
            <a:r>
              <a:rPr lang="he-IL" sz="700" b="1" dirty="0" smtClean="0">
                <a:solidFill>
                  <a:srgbClr val="5E4D36"/>
                </a:solidFill>
                <a:latin typeface="Levenim MT" pitchFamily="2" charset="-79"/>
                <a:cs typeface="Levenim MT" pitchFamily="2" charset="-79"/>
              </a:rPr>
              <a:t>מכוונים אותנו </a:t>
            </a:r>
            <a:r>
              <a:rPr lang="he-IL" sz="700" dirty="0" smtClean="0">
                <a:solidFill>
                  <a:srgbClr val="5E4D36"/>
                </a:solidFill>
                <a:latin typeface="Levenim MT" pitchFamily="2" charset="-79"/>
                <a:cs typeface="Levenim MT" pitchFamily="2" charset="-79"/>
              </a:rPr>
              <a:t>פעמים רבות  </a:t>
            </a:r>
            <a:r>
              <a:rPr lang="he-IL" sz="700" b="1" dirty="0" smtClean="0">
                <a:solidFill>
                  <a:srgbClr val="5E4D36"/>
                </a:solidFill>
                <a:latin typeface="Levenim MT" pitchFamily="2" charset="-79"/>
                <a:cs typeface="Levenim MT" pitchFamily="2" charset="-79"/>
              </a:rPr>
              <a:t>לאינדיבידואליזם ולתועלתנות</a:t>
            </a:r>
            <a:r>
              <a:rPr lang="he-IL" sz="700" dirty="0" smtClean="0">
                <a:solidFill>
                  <a:srgbClr val="5E4D36"/>
                </a:solidFill>
                <a:latin typeface="Levenim MT" pitchFamily="2" charset="-79"/>
                <a:cs typeface="Levenim MT" pitchFamily="2" charset="-79"/>
              </a:rPr>
              <a:t>. שוק חופשי, תחרות, וחיים שעוטפים אותנו מכל כיוון בטכנולוגיה. בוודאי יש בכך תועלת רבה.</a:t>
            </a:r>
          </a:p>
          <a:p>
            <a:pPr algn="just">
              <a:lnSpc>
                <a:spcPct val="150000"/>
              </a:lnSpc>
            </a:pPr>
            <a:r>
              <a:rPr lang="he-IL" sz="700" dirty="0" smtClean="0">
                <a:solidFill>
                  <a:srgbClr val="5E4D36"/>
                </a:solidFill>
                <a:latin typeface="Levenim MT" pitchFamily="2" charset="-79"/>
                <a:cs typeface="Levenim MT" pitchFamily="2" charset="-79"/>
              </a:rPr>
              <a:t>אך מצד שני רבים מאתנו מחפשים </a:t>
            </a:r>
            <a:r>
              <a:rPr lang="he-IL" sz="700" b="1" dirty="0" smtClean="0">
                <a:solidFill>
                  <a:srgbClr val="5E4D36"/>
                </a:solidFill>
                <a:latin typeface="Levenim MT" pitchFamily="2" charset="-79"/>
                <a:cs typeface="Levenim MT" pitchFamily="2" charset="-79"/>
              </a:rPr>
              <a:t>ערך נוסף לחיים</a:t>
            </a:r>
            <a:r>
              <a:rPr lang="he-IL" sz="700" dirty="0" smtClean="0">
                <a:solidFill>
                  <a:srgbClr val="5E4D36"/>
                </a:solidFill>
                <a:latin typeface="Levenim MT" pitchFamily="2" charset="-79"/>
                <a:cs typeface="Levenim MT" pitchFamily="2" charset="-79"/>
              </a:rPr>
              <a:t>. ערך של משפחה, קהילה ואולי גם לאום. </a:t>
            </a:r>
            <a:r>
              <a:rPr lang="he-IL" sz="700" b="1" dirty="0" smtClean="0">
                <a:solidFill>
                  <a:srgbClr val="5E4D36"/>
                </a:solidFill>
                <a:latin typeface="Levenim MT" pitchFamily="2" charset="-79"/>
                <a:cs typeface="Levenim MT" pitchFamily="2" charset="-79"/>
              </a:rPr>
              <a:t>האדם מחפש משמעות אבל לא פחות מכך גם זהות</a:t>
            </a:r>
            <a:r>
              <a:rPr lang="he-IL" sz="700" dirty="0" smtClean="0">
                <a:solidFill>
                  <a:srgbClr val="5E4D36"/>
                </a:solidFill>
                <a:latin typeface="Levenim MT" pitchFamily="2" charset="-79"/>
                <a:cs typeface="Levenim MT" pitchFamily="2" charset="-79"/>
              </a:rPr>
              <a:t>.  רבים מרגישים כי חלק </a:t>
            </a:r>
            <a:r>
              <a:rPr lang="he-IL" sz="700" dirty="0" err="1" smtClean="0">
                <a:solidFill>
                  <a:srgbClr val="5E4D36"/>
                </a:solidFill>
                <a:latin typeface="Levenim MT" pitchFamily="2" charset="-79"/>
                <a:cs typeface="Levenim MT" pitchFamily="2" charset="-79"/>
              </a:rPr>
              <a:t>מהווית</a:t>
            </a:r>
            <a:r>
              <a:rPr lang="he-IL" sz="700" dirty="0" smtClean="0">
                <a:solidFill>
                  <a:srgbClr val="5E4D36"/>
                </a:solidFill>
                <a:latin typeface="Levenim MT" pitchFamily="2" charset="-79"/>
                <a:cs typeface="Levenim MT" pitchFamily="2" charset="-79"/>
              </a:rPr>
              <a:t> האדם הוא </a:t>
            </a:r>
            <a:r>
              <a:rPr lang="he-IL" sz="700" b="1" dirty="0" smtClean="0">
                <a:solidFill>
                  <a:srgbClr val="5E4D36"/>
                </a:solidFill>
                <a:latin typeface="Levenim MT" pitchFamily="2" charset="-79"/>
                <a:cs typeface="Levenim MT" pitchFamily="2" charset="-79"/>
              </a:rPr>
              <a:t>ההתחברות לאחר -  במשפחה בקהילה בעם. </a:t>
            </a:r>
          </a:p>
          <a:p>
            <a:pPr algn="just">
              <a:lnSpc>
                <a:spcPct val="150000"/>
              </a:lnSpc>
            </a:pPr>
            <a:r>
              <a:rPr lang="he-IL" sz="700" b="1" dirty="0" smtClean="0">
                <a:solidFill>
                  <a:srgbClr val="5E4D36"/>
                </a:solidFill>
                <a:latin typeface="Levenim MT" pitchFamily="2" charset="-79"/>
                <a:cs typeface="Levenim MT" pitchFamily="2" charset="-79"/>
              </a:rPr>
              <a:t>החיים שלנו </a:t>
            </a:r>
            <a:r>
              <a:rPr lang="he-IL" sz="700" dirty="0" smtClean="0">
                <a:solidFill>
                  <a:srgbClr val="5E4D36"/>
                </a:solidFill>
                <a:latin typeface="Levenim MT" pitchFamily="2" charset="-79"/>
                <a:cs typeface="Levenim MT" pitchFamily="2" charset="-79"/>
              </a:rPr>
              <a:t>במקרים רבים </a:t>
            </a:r>
            <a:r>
              <a:rPr lang="he-IL" sz="700" b="1" dirty="0" smtClean="0">
                <a:solidFill>
                  <a:srgbClr val="5E4D36"/>
                </a:solidFill>
                <a:latin typeface="Levenim MT" pitchFamily="2" charset="-79"/>
                <a:cs typeface="Levenim MT" pitchFamily="2" charset="-79"/>
              </a:rPr>
              <a:t>בנויים בתוך בועות וירטואליות ובועות מבטון, ממוזגות ונוחות.</a:t>
            </a:r>
            <a:r>
              <a:rPr lang="he-IL" sz="700" dirty="0" smtClean="0">
                <a:solidFill>
                  <a:srgbClr val="5E4D36"/>
                </a:solidFill>
                <a:latin typeface="Levenim MT" pitchFamily="2" charset="-79"/>
                <a:cs typeface="Levenim MT" pitchFamily="2" charset="-79"/>
              </a:rPr>
              <a:t> לחיים כאלו יש בוודאי יתרונות רבים. אך גם כאן </a:t>
            </a:r>
            <a:r>
              <a:rPr lang="he-IL" sz="700" b="1" dirty="0" smtClean="0">
                <a:solidFill>
                  <a:srgbClr val="5E4D36"/>
                </a:solidFill>
                <a:latin typeface="Levenim MT" pitchFamily="2" charset="-79"/>
                <a:cs typeface="Levenim MT" pitchFamily="2" charset="-79"/>
              </a:rPr>
              <a:t>רבים חשים ניתוק</a:t>
            </a:r>
            <a:r>
              <a:rPr lang="he-IL" sz="700" dirty="0" smtClean="0">
                <a:solidFill>
                  <a:srgbClr val="5E4D36"/>
                </a:solidFill>
                <a:latin typeface="Levenim MT" pitchFamily="2" charset="-79"/>
                <a:cs typeface="Levenim MT" pitchFamily="2" charset="-79"/>
              </a:rPr>
              <a:t>. ניתוק מהאדמה, מהטבע, </a:t>
            </a:r>
            <a:r>
              <a:rPr lang="he-IL" sz="700" b="1" dirty="0" smtClean="0">
                <a:solidFill>
                  <a:srgbClr val="5E4D36"/>
                </a:solidFill>
                <a:latin typeface="Levenim MT" pitchFamily="2" charset="-79"/>
                <a:cs typeface="Levenim MT" pitchFamily="2" charset="-79"/>
              </a:rPr>
              <a:t>מהחקלאות שמייצרת לנו את התנאים הבסיסיים לקיום. ניתוק מהמעגל המפליא של צמיחה וקמילה,</a:t>
            </a:r>
            <a:r>
              <a:rPr lang="he-IL" sz="700" dirty="0" smtClean="0">
                <a:solidFill>
                  <a:srgbClr val="5E4D36"/>
                </a:solidFill>
                <a:latin typeface="Levenim MT" pitchFamily="2" charset="-79"/>
                <a:cs typeface="Levenim MT" pitchFamily="2" charset="-79"/>
              </a:rPr>
              <a:t> סתיו  חורף אביב וקיץ. </a:t>
            </a:r>
            <a:r>
              <a:rPr lang="he-IL" sz="700" b="1" dirty="0" smtClean="0">
                <a:solidFill>
                  <a:srgbClr val="5E4D36"/>
                </a:solidFill>
                <a:latin typeface="Levenim MT" pitchFamily="2" charset="-79"/>
                <a:cs typeface="Levenim MT" pitchFamily="2" charset="-79"/>
              </a:rPr>
              <a:t>ניתוק מהדבר הקמאי שצומח באדמה</a:t>
            </a:r>
            <a:r>
              <a:rPr lang="he-IL" sz="700" dirty="0" smtClean="0">
                <a:solidFill>
                  <a:srgbClr val="5E4D36"/>
                </a:solidFill>
                <a:latin typeface="Levenim MT" pitchFamily="2" charset="-79"/>
                <a:cs typeface="Levenim MT" pitchFamily="2" charset="-79"/>
              </a:rPr>
              <a:t>. ניתוק מהשמיים והכוכבים.</a:t>
            </a:r>
          </a:p>
          <a:p>
            <a:pPr algn="just">
              <a:lnSpc>
                <a:spcPct val="150000"/>
              </a:lnSpc>
            </a:pPr>
            <a:r>
              <a:rPr lang="he-IL" sz="700" b="1" dirty="0" smtClean="0">
                <a:solidFill>
                  <a:srgbClr val="5E4D36"/>
                </a:solidFill>
                <a:latin typeface="Levenim MT" pitchFamily="2" charset="-79"/>
                <a:cs typeface="Levenim MT" pitchFamily="2" charset="-79"/>
              </a:rPr>
              <a:t>הלאום  כולל בתוכו את שני המעגלים הללו – המענה לקהילתיות וזהות והחיבור אל הטבע.</a:t>
            </a:r>
            <a:r>
              <a:rPr lang="he-IL" sz="700" dirty="0" smtClean="0">
                <a:solidFill>
                  <a:srgbClr val="5E4D36"/>
                </a:solidFill>
                <a:latin typeface="Levenim MT" pitchFamily="2" charset="-79"/>
                <a:cs typeface="Levenim MT" pitchFamily="2" charset="-79"/>
              </a:rPr>
              <a:t> שני המרכיבים הללו מסתבר הכרחיים לאיזה איזון בתוך העולם הטכנולוגי מפוצץ המידע בו אנו חיים. </a:t>
            </a:r>
          </a:p>
          <a:p>
            <a:pPr algn="l">
              <a:lnSpc>
                <a:spcPct val="150000"/>
              </a:lnSpc>
            </a:pPr>
            <a:r>
              <a:rPr lang="he-IL" sz="600" dirty="0" smtClean="0">
                <a:solidFill>
                  <a:srgbClr val="5E4D36"/>
                </a:solidFill>
                <a:latin typeface="Levenim MT" pitchFamily="2" charset="-79"/>
                <a:cs typeface="Levenim MT" pitchFamily="2" charset="-79"/>
              </a:rPr>
              <a:t>חבורת הכותבים של השומר החדש</a:t>
            </a:r>
          </a:p>
        </p:txBody>
      </p:sp>
    </p:spTree>
    <p:extLst>
      <p:ext uri="{BB962C8B-B14F-4D97-AF65-F5344CB8AC3E}">
        <p14:creationId xmlns=""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2904</TotalTime>
  <Words>1146</Words>
  <Application>Microsoft Office PowerPoint</Application>
  <PresentationFormat>A4 Paper (210x297 mm)‎</PresentationFormat>
  <Paragraphs>42</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אדם אדמה וקהילה</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63</cp:revision>
  <cp:lastPrinted>2016-01-02T09:56:53Z</cp:lastPrinted>
  <dcterms:created xsi:type="dcterms:W3CDTF">2016-01-01T12:13:36Z</dcterms:created>
  <dcterms:modified xsi:type="dcterms:W3CDTF">2016-05-29T20:55:32Z</dcterms:modified>
</cp:coreProperties>
</file>