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BD685C7-73B5-4BCB-BEF5-470FC2F72E3D}"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FDAEA91-77F0-4A52-8319-FDB5EACDBE21}" type="slidenum">
              <a:rPr lang="he-IL" smtClean="0"/>
              <a:pPr/>
              <a:t>‹#›</a:t>
            </a:fld>
            <a:endParaRPr lang="he-IL"/>
          </a:p>
        </p:txBody>
      </p:sp>
    </p:spTree>
    <p:extLst>
      <p:ext uri="{BB962C8B-B14F-4D97-AF65-F5344CB8AC3E}">
        <p14:creationId xmlns="" xmlns:p14="http://schemas.microsoft.com/office/powerpoint/2010/main" val="1158002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4E0933-5F24-4A92-91FC-AA03D570F9AA}" type="slidenum">
              <a:rPr lang="he-IL" altLang="he-IL">
                <a:solidFill>
                  <a:srgbClr val="000000"/>
                </a:solidFill>
              </a:rPr>
              <a:pPr/>
              <a:t>1</a:t>
            </a:fld>
            <a:endParaRPr lang="en-US" altLang="he-IL">
              <a:solidFill>
                <a:srgbClr val="000000"/>
              </a:solidFill>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ltLang="he-IL"/>
          </a:p>
        </p:txBody>
      </p:sp>
    </p:spTree>
    <p:extLst>
      <p:ext uri="{BB962C8B-B14F-4D97-AF65-F5344CB8AC3E}">
        <p14:creationId xmlns="" xmlns:p14="http://schemas.microsoft.com/office/powerpoint/2010/main" val="3816692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236325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101237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37874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1051726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147840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132742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139514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1057614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4026051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105303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 xmlns:p14="http://schemas.microsoft.com/office/powerpoint/2010/main" val="218241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 xmlns:p14="http://schemas.microsoft.com/office/powerpoint/2010/main" val="40366445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61" name="Group 5"/>
          <p:cNvGrpSpPr>
            <a:grpSpLocks/>
          </p:cNvGrpSpPr>
          <p:nvPr/>
        </p:nvGrpSpPr>
        <p:grpSpPr bwMode="auto">
          <a:xfrm>
            <a:off x="1703389" y="188913"/>
            <a:ext cx="8497887" cy="6553200"/>
            <a:chOff x="113" y="119"/>
            <a:chExt cx="5353" cy="4128"/>
          </a:xfrm>
        </p:grpSpPr>
        <p:sp>
          <p:nvSpPr>
            <p:cNvPr id="70662" name="Text Box 6"/>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70663" name="Picture 1"/>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699" y="3712"/>
              <a:ext cx="2767" cy="5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0658" name="Rectangle 2"/>
          <p:cNvSpPr>
            <a:spLocks noGrp="1" noChangeArrowheads="1"/>
          </p:cNvSpPr>
          <p:nvPr>
            <p:ph type="title"/>
          </p:nvPr>
        </p:nvSpPr>
        <p:spPr>
          <a:xfrm>
            <a:off x="4791075" y="404813"/>
            <a:ext cx="2457450" cy="360362"/>
          </a:xfrm>
        </p:spPr>
        <p:txBody>
          <a:bodyPr/>
          <a:lstStyle/>
          <a:p>
            <a:r>
              <a:rPr lang="he-IL" altLang="he-IL" sz="2400" b="1" dirty="0"/>
              <a:t>עם-אדם</a:t>
            </a:r>
            <a:endParaRPr lang="en-US" altLang="he-IL" sz="2400" b="1" dirty="0"/>
          </a:p>
        </p:txBody>
      </p:sp>
      <p:sp>
        <p:nvSpPr>
          <p:cNvPr id="70660" name="Rectangle 4"/>
          <p:cNvSpPr>
            <a:spLocks noChangeArrowheads="1"/>
          </p:cNvSpPr>
          <p:nvPr/>
        </p:nvSpPr>
        <p:spPr bwMode="auto">
          <a:xfrm>
            <a:off x="1992313" y="1844676"/>
            <a:ext cx="8208962" cy="2809875"/>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a:solidFill>
                  <a:srgbClr val="000000"/>
                </a:solidFill>
              </a:rPr>
              <a:t>רואים אנחנו, כי האדם היחיד, כמה שהוא רחוק משלמוּת, יש בו בכל זאת הרגשת אי-שלמותו וכמיהה נפשית כמוסה לשלמוּת, לטוב, לאור, אשר במידה ידועה היא גם לובשת צורה של שאיפה חיה, הבאה לידי ביטוי בצורת תנועות וזרמים שונים. אולם העם בתור </a:t>
            </a:r>
            <a:r>
              <a:rPr lang="he-IL" altLang="he-IL" sz="1400" b="1">
                <a:solidFill>
                  <a:srgbClr val="000000"/>
                </a:solidFill>
              </a:rPr>
              <a:t>אישיות קיבוצית</a:t>
            </a:r>
            <a:r>
              <a:rPr lang="he-IL" altLang="he-IL" sz="1400">
                <a:solidFill>
                  <a:srgbClr val="000000"/>
                </a:solidFill>
              </a:rPr>
              <a:t> הרי הוא חיה טורפת אכזרייה ושפלה מאין כמוה בקרב כל החיות הטורפות.  לעם בתור עם לא רק מותר לטרוף, לרצוח, לגזול, לגנוב, לשקר, לזייף, לטמא, לעשות כל מיני כיעור ותועבה, כי אם גם כל זה נחשב לו לשבח, לגבורה, לדבר שכדאי לו לאדם לתת את נפשו עליו... ואיך יוכלו החיים הקיבוציים במצב כזה להיות אנושיים, אפילו אם הם יעמדו על סדר סוציאלי היותר צודק?</a:t>
            </a:r>
            <a:endParaRPr lang="en-US" altLang="he-IL" sz="1400">
              <a:solidFill>
                <a:srgbClr val="000000"/>
              </a:solidFill>
            </a:endParaRPr>
          </a:p>
          <a:p>
            <a:pPr algn="just" fontAlgn="base">
              <a:spcBef>
                <a:spcPct val="0"/>
              </a:spcBef>
              <a:spcAft>
                <a:spcPct val="0"/>
              </a:spcAft>
            </a:pPr>
            <a:r>
              <a:rPr lang="he-IL" altLang="he-IL" sz="1400">
                <a:solidFill>
                  <a:srgbClr val="000000"/>
                </a:solidFill>
              </a:rPr>
              <a:t>כללו של דבר: </a:t>
            </a:r>
            <a:r>
              <a:rPr lang="he-IL" altLang="he-IL" sz="1400" b="1">
                <a:solidFill>
                  <a:srgbClr val="000000"/>
                </a:solidFill>
              </a:rPr>
              <a:t>באין עם-אדם אין אדם-אדם</a:t>
            </a:r>
            <a:r>
              <a:rPr lang="he-IL" altLang="he-IL" sz="1400">
                <a:solidFill>
                  <a:srgbClr val="000000"/>
                </a:solidFill>
              </a:rPr>
              <a:t>, אין יחיד-אדם; ומי כמונו, בני ישראל, צריך לעמוד על זה? אנחנו הודענו ראשונה כי האדם נברא בצלם אלהים, אנחנו צריכים ללכת הלאה ולאמור: העם צריך להיברא בצלם אלהים.  ולא מפני שאנחנו טובים מאחרים, כי אם מפני שאנחנו נשאנו וסבלנו את כל מה שתובע את זה על כתפינו.  במחיר ייסורינו, שאין דוגמתם בעולם, קנינו את הזכות להיות הראשונים ביצירה הזאת, ובכוח ייסורינו נמצא את הכוח ליצירה הזאת.  מכל מיני אשפה עושים גז מאיר, – ואנחנו מכל מיני פורענויות וייסורי גיהינום עשינו אור גנוז, ואותו נביא לידי גילוי ביצירת עם-אדם, עם בצלם אלהים.</a:t>
            </a:r>
            <a:endParaRPr lang="en-US" altLang="he-IL" sz="1400">
              <a:solidFill>
                <a:srgbClr val="000000"/>
              </a:solidFill>
            </a:endParaRPr>
          </a:p>
          <a:p>
            <a:pPr algn="just" fontAlgn="base">
              <a:spcBef>
                <a:spcPct val="0"/>
              </a:spcBef>
              <a:spcAft>
                <a:spcPct val="0"/>
              </a:spcAft>
            </a:pPr>
            <a:r>
              <a:rPr lang="he-IL" altLang="he-IL" sz="1000">
                <a:solidFill>
                  <a:srgbClr val="000000"/>
                </a:solidFill>
              </a:rPr>
              <a:t>(א.ד גורדון, עם-אדם)</a:t>
            </a:r>
          </a:p>
        </p:txBody>
      </p:sp>
      <p:sp>
        <p:nvSpPr>
          <p:cNvPr id="70664" name="Rectangle 8"/>
          <p:cNvSpPr>
            <a:spLocks noChangeArrowheads="1"/>
          </p:cNvSpPr>
          <p:nvPr/>
        </p:nvSpPr>
        <p:spPr bwMode="auto">
          <a:xfrm>
            <a:off x="1992314" y="685226"/>
            <a:ext cx="8207375" cy="11695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בתחילת המאמר שלפנינו אומר א.ד גורדון:</a:t>
            </a:r>
            <a:r>
              <a:rPr lang="en-US" altLang="he-IL" sz="1400"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"צריך אני להגיד את האמת- מרגיש אני, כי חברי הטילו עלי הפעם תפקיד גדול מכפי כוח.</a:t>
            </a:r>
            <a:r>
              <a:rPr lang="en-US" altLang="he-IL" sz="1400" dirty="0">
                <a:solidFill>
                  <a:srgbClr val="000000"/>
                </a:solidFill>
                <a:latin typeface="Times New Roman" panose="02020603050405020304" pitchFamily="18" charset="0"/>
                <a:cs typeface="Times New Roman" panose="02020603050405020304" pitchFamily="18" charset="0"/>
              </a:rPr>
              <a:t>  </a:t>
            </a:r>
            <a:r>
              <a:rPr lang="he-IL" altLang="he-IL" sz="1400" dirty="0">
                <a:solidFill>
                  <a:srgbClr val="000000"/>
                </a:solidFill>
                <a:latin typeface="Times New Roman" panose="02020603050405020304" pitchFamily="18" charset="0"/>
                <a:cs typeface="Times New Roman" panose="02020603050405020304" pitchFamily="18" charset="0"/>
              </a:rPr>
              <a:t>לא מפני שאני בכלל איני דברן ולא מפני שיש עלי אימת הציבור, כי אם מפני שהדבר שעלי למסור לכם הוא יותר מדי גדול, </a:t>
            </a:r>
            <a:r>
              <a:rPr lang="he-IL" altLang="he-IL" sz="1400" dirty="0" err="1">
                <a:solidFill>
                  <a:srgbClr val="000000"/>
                </a:solidFill>
                <a:latin typeface="Times New Roman" panose="02020603050405020304" pitchFamily="18" charset="0"/>
                <a:cs typeface="Times New Roman" panose="02020603050405020304" pitchFamily="18" charset="0"/>
              </a:rPr>
              <a:t>גדול</a:t>
            </a:r>
            <a:r>
              <a:rPr lang="he-IL" altLang="he-IL" sz="1400" dirty="0">
                <a:solidFill>
                  <a:srgbClr val="000000"/>
                </a:solidFill>
                <a:latin typeface="Times New Roman" panose="02020603050405020304" pitchFamily="18" charset="0"/>
                <a:cs typeface="Times New Roman" panose="02020603050405020304" pitchFamily="18" charset="0"/>
              </a:rPr>
              <a:t> מכפי האפשרות לבטאו במלים" א.ד גורדון מנסה להעביר מסר מורכב על תפקידו של "העם" – </a:t>
            </a:r>
            <a:r>
              <a:rPr lang="he-IL" altLang="he-IL" sz="1400" dirty="0" err="1">
                <a:solidFill>
                  <a:srgbClr val="000000"/>
                </a:solidFill>
                <a:latin typeface="Times New Roman" panose="02020603050405020304" pitchFamily="18" charset="0"/>
                <a:cs typeface="Times New Roman" panose="02020603050405020304" pitchFamily="18" charset="0"/>
              </a:rPr>
              <a:t>יישות</a:t>
            </a:r>
            <a:r>
              <a:rPr lang="he-IL" altLang="he-IL" sz="1400" dirty="0">
                <a:solidFill>
                  <a:srgbClr val="000000"/>
                </a:solidFill>
                <a:latin typeface="Times New Roman" panose="02020603050405020304" pitchFamily="18" charset="0"/>
                <a:cs typeface="Times New Roman" panose="02020603050405020304" pitchFamily="18" charset="0"/>
              </a:rPr>
              <a:t> שאין לה צורה ושם,  והמחויבות של היחיד ושל האומה היהודית לפעול למען יצירת מודל של עם שיהווה "אור לגויים" מבחינה מוסרית, ערכית, חברתית ותרבותית. נראה את גישתו של א.ד גורדון ונבחן עד כמה אנחנו קרובים או רחוקים מהגשמת האידיאל לפי דבריו.  </a:t>
            </a:r>
            <a:endParaRPr lang="en-US" altLang="he-IL" sz="1400" dirty="0">
              <a:solidFill>
                <a:srgbClr val="000000"/>
              </a:solidFill>
              <a:latin typeface="Times New Roman" panose="02020603050405020304" pitchFamily="18" charset="0"/>
              <a:cs typeface="Times New Roman" panose="02020603050405020304" pitchFamily="18" charset="0"/>
            </a:endParaRPr>
          </a:p>
        </p:txBody>
      </p:sp>
      <p:sp>
        <p:nvSpPr>
          <p:cNvPr id="70665" name="Rectangle 9"/>
          <p:cNvSpPr>
            <a:spLocks noChangeArrowheads="1"/>
          </p:cNvSpPr>
          <p:nvPr/>
        </p:nvSpPr>
        <p:spPr bwMode="auto">
          <a:xfrm>
            <a:off x="2135189" y="4379913"/>
            <a:ext cx="5329237" cy="2239962"/>
          </a:xfrm>
          <a:prstGeom prst="rect">
            <a:avLst/>
          </a:prstGeom>
          <a:solidFill>
            <a:schemeClr val="bg1"/>
          </a:solidFill>
          <a:ln w="1587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he-IL" altLang="he-IL" sz="1200" b="1">
                <a:solidFill>
                  <a:srgbClr val="000000"/>
                </a:solidFill>
              </a:rPr>
              <a:t>שאלות למחשבה:</a:t>
            </a:r>
            <a:endParaRPr lang="en-US" altLang="he-IL" sz="1200" b="1">
              <a:solidFill>
                <a:srgbClr val="000000"/>
              </a:solidFill>
            </a:endParaRPr>
          </a:p>
          <a:p>
            <a:pPr algn="just" fontAlgn="base">
              <a:spcBef>
                <a:spcPct val="0"/>
              </a:spcBef>
              <a:spcAft>
                <a:spcPct val="0"/>
              </a:spcAft>
            </a:pPr>
            <a:r>
              <a:rPr lang="he-IL" altLang="he-IL" sz="1200">
                <a:solidFill>
                  <a:srgbClr val="000000"/>
                </a:solidFill>
              </a:rPr>
              <a:t>מה גורדון אומר על תחושת השלמות של היחיד, ואיזה ביטוי יש לכך במציאות?</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איך גורדון מאפיין את העם בתור אישיות קיבוצית? </a:t>
            </a:r>
          </a:p>
          <a:p>
            <a:pPr algn="just" fontAlgn="base">
              <a:spcBef>
                <a:spcPct val="0"/>
              </a:spcBef>
              <a:spcAft>
                <a:spcPct val="0"/>
              </a:spcAft>
            </a:pPr>
            <a:endParaRPr lang="he-IL" altLang="he-IL" sz="800">
              <a:solidFill>
                <a:srgbClr val="000000"/>
              </a:solidFill>
            </a:endParaRPr>
          </a:p>
          <a:p>
            <a:pPr algn="just" fontAlgn="base">
              <a:spcBef>
                <a:spcPct val="0"/>
              </a:spcBef>
              <a:spcAft>
                <a:spcPct val="0"/>
              </a:spcAft>
            </a:pPr>
            <a:r>
              <a:rPr lang="he-IL" altLang="he-IL" sz="1200">
                <a:solidFill>
                  <a:srgbClr val="000000"/>
                </a:solidFill>
              </a:rPr>
              <a:t>בסוף הפסקה הראשונה מצביע גורדון על בעיה: אם העם בטבעו, הוא חיה, איך יוכלו החיים הלאומיים להיות מוכוונים לבני האדם הפרטיים. איזה פתרון הוא מציע לבעיה זו בפסקה השנייה של הטקסט?</a:t>
            </a:r>
          </a:p>
          <a:p>
            <a:pPr algn="just" fontAlgn="base">
              <a:spcBef>
                <a:spcPct val="0"/>
              </a:spcBef>
              <a:spcAft>
                <a:spcPct val="0"/>
              </a:spcAft>
            </a:pPr>
            <a:endParaRPr lang="en-US" altLang="he-IL" sz="800">
              <a:solidFill>
                <a:srgbClr val="000000"/>
              </a:solidFill>
            </a:endParaRPr>
          </a:p>
          <a:p>
            <a:pPr algn="just" fontAlgn="base">
              <a:spcBef>
                <a:spcPct val="0"/>
              </a:spcBef>
              <a:spcAft>
                <a:spcPct val="0"/>
              </a:spcAft>
            </a:pPr>
            <a:r>
              <a:rPr lang="he-IL" altLang="he-IL" sz="1200">
                <a:solidFill>
                  <a:srgbClr val="000000"/>
                </a:solidFill>
              </a:rPr>
              <a:t>איך אתם מבינים את האמרה: </a:t>
            </a:r>
            <a:r>
              <a:rPr lang="he-IL" altLang="he-IL" sz="1200" b="1">
                <a:solidFill>
                  <a:srgbClr val="000000"/>
                </a:solidFill>
              </a:rPr>
              <a:t>באין עם-אדם אין אדם-אדם</a:t>
            </a:r>
            <a:r>
              <a:rPr lang="he-IL" altLang="he-IL" sz="1200">
                <a:solidFill>
                  <a:srgbClr val="000000"/>
                </a:solidFill>
              </a:rPr>
              <a:t>?</a:t>
            </a:r>
          </a:p>
          <a:p>
            <a:pPr algn="just" fontAlgn="base">
              <a:spcBef>
                <a:spcPct val="0"/>
              </a:spcBef>
              <a:spcAft>
                <a:spcPct val="0"/>
              </a:spcAft>
            </a:pPr>
            <a:endParaRPr lang="en-US" altLang="he-IL" sz="800">
              <a:solidFill>
                <a:srgbClr val="000000"/>
              </a:solidFill>
            </a:endParaRPr>
          </a:p>
          <a:p>
            <a:pPr algn="just" fontAlgn="base">
              <a:spcBef>
                <a:spcPct val="0"/>
              </a:spcBef>
              <a:spcAft>
                <a:spcPct val="0"/>
              </a:spcAft>
            </a:pPr>
            <a:r>
              <a:rPr lang="he-IL" altLang="he-IL" sz="1200">
                <a:solidFill>
                  <a:srgbClr val="000000"/>
                </a:solidFill>
              </a:rPr>
              <a:t>מה תפקידו של העם היהודי במהלך זה, לפי א.ד גורדון? האם אנחנו בדרך להשגת המטרה? איפה אנחנו עושים עוד בתוך המציאות לקידומה?</a:t>
            </a:r>
          </a:p>
        </p:txBody>
      </p:sp>
      <p:sp>
        <p:nvSpPr>
          <p:cNvPr id="70666" name="Text Box 10"/>
          <p:cNvSpPr txBox="1">
            <a:spLocks noChangeArrowheads="1"/>
          </p:cNvSpPr>
          <p:nvPr/>
        </p:nvSpPr>
        <p:spPr bwMode="auto">
          <a:xfrm>
            <a:off x="7785462" y="4883466"/>
            <a:ext cx="3370221" cy="1015663"/>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he-IL" altLang="he-IL" sz="1200" b="1" dirty="0">
                <a:solidFill>
                  <a:srgbClr val="000000"/>
                </a:solidFill>
              </a:rPr>
              <a:t>אישיות קיבוצית</a:t>
            </a:r>
            <a:r>
              <a:rPr lang="he-IL" altLang="he-IL" sz="1200" dirty="0">
                <a:solidFill>
                  <a:srgbClr val="000000"/>
                </a:solidFill>
              </a:rPr>
              <a:t> – גורדון טוען </a:t>
            </a:r>
            <a:r>
              <a:rPr lang="he-IL" altLang="he-IL" sz="1200" dirty="0" smtClean="0">
                <a:solidFill>
                  <a:srgbClr val="000000"/>
                </a:solidFill>
              </a:rPr>
              <a:t>שלא רק לאנשים יש אופי אלא ש</a:t>
            </a:r>
            <a:r>
              <a:rPr lang="he-IL" altLang="he-IL" sz="1200" b="1" dirty="0" smtClean="0">
                <a:solidFill>
                  <a:srgbClr val="000000"/>
                </a:solidFill>
              </a:rPr>
              <a:t>לכל קבוצה</a:t>
            </a:r>
            <a:r>
              <a:rPr lang="he-IL" altLang="he-IL" sz="1200" dirty="0" smtClean="0">
                <a:solidFill>
                  <a:srgbClr val="000000"/>
                </a:solidFill>
              </a:rPr>
              <a:t> (קבוצת אנשים) </a:t>
            </a:r>
            <a:r>
              <a:rPr lang="he-IL" altLang="he-IL" sz="1200" b="1" dirty="0" smtClean="0">
                <a:solidFill>
                  <a:srgbClr val="000000"/>
                </a:solidFill>
              </a:rPr>
              <a:t>יש אופי </a:t>
            </a:r>
            <a:r>
              <a:rPr lang="he-IL" altLang="he-IL" sz="1200" dirty="0" smtClean="0">
                <a:solidFill>
                  <a:srgbClr val="000000"/>
                </a:solidFill>
              </a:rPr>
              <a:t>או אישיות. למכבי תל אביב יש אופי שונה </a:t>
            </a:r>
            <a:r>
              <a:rPr lang="he-IL" altLang="he-IL" sz="1200" dirty="0" err="1" smtClean="0">
                <a:solidFill>
                  <a:srgbClr val="000000"/>
                </a:solidFill>
              </a:rPr>
              <a:t>מלהפועל</a:t>
            </a:r>
            <a:r>
              <a:rPr lang="he-IL" altLang="he-IL" sz="1200" dirty="0" smtClean="0">
                <a:solidFill>
                  <a:srgbClr val="000000"/>
                </a:solidFill>
              </a:rPr>
              <a:t>, לכל משפחה </a:t>
            </a:r>
            <a:r>
              <a:rPr lang="he-IL" altLang="he-IL" sz="1200" smtClean="0">
                <a:solidFill>
                  <a:srgbClr val="000000"/>
                </a:solidFill>
              </a:rPr>
              <a:t>יש אופי, </a:t>
            </a:r>
            <a:r>
              <a:rPr lang="he-IL" altLang="he-IL" sz="1200" dirty="0" smtClean="0">
                <a:solidFill>
                  <a:srgbClr val="000000"/>
                </a:solidFill>
              </a:rPr>
              <a:t>לכל ישוב יש אופי ייחודי, יש אופי לתל אביב ואופי לירושלים </a:t>
            </a:r>
            <a:r>
              <a:rPr lang="he-IL" altLang="he-IL" sz="1200" dirty="0" err="1" smtClean="0">
                <a:solidFill>
                  <a:srgbClr val="000000"/>
                </a:solidFill>
              </a:rPr>
              <a:t>וכו</a:t>
            </a:r>
            <a:r>
              <a:rPr lang="he-IL" altLang="he-IL" sz="1200" dirty="0" smtClean="0">
                <a:solidFill>
                  <a:srgbClr val="000000"/>
                </a:solidFill>
              </a:rPr>
              <a:t>'..</a:t>
            </a:r>
            <a:endParaRPr lang="en-US" altLang="he-IL" sz="1200" dirty="0">
              <a:solidFill>
                <a:srgbClr val="000000"/>
              </a:solidFill>
            </a:endParaRPr>
          </a:p>
        </p:txBody>
      </p:sp>
    </p:spTree>
    <p:extLst>
      <p:ext uri="{BB962C8B-B14F-4D97-AF65-F5344CB8AC3E}">
        <p14:creationId xmlns="" xmlns:p14="http://schemas.microsoft.com/office/powerpoint/2010/main" val="445433318"/>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228</Words>
  <Application>Microsoft Office PowerPoint</Application>
  <PresentationFormat>מותאם אישית</PresentationFormat>
  <Paragraphs>18</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עם-אדם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עם-אדם</dc:title>
  <dc:creator>עמית</dc:creator>
  <cp:lastModifiedBy>home</cp:lastModifiedBy>
  <cp:revision>2</cp:revision>
  <dcterms:created xsi:type="dcterms:W3CDTF">2014-11-04T13:48:44Z</dcterms:created>
  <dcterms:modified xsi:type="dcterms:W3CDTF">2018-07-12T09:32:27Z</dcterms:modified>
</cp:coreProperties>
</file>