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960" y="16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zQgRy_zVjHE&amp;sa=U&amp;ved=0ahUKEwjl8oyWnNnKAhXGNxQKHca2BfI4FBCqhQEITTAQ&amp;sig2=kQTITq5lPkqps4CefXIUmA&amp;usg=AFQjCNEsqvz6aJPb4OwiQLRtbnnDLSOdtg"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youtube.com/watch?v=IjvTC9ganw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a:t>משפחה לא </a:t>
            </a:r>
            <a:r>
              <a:rPr lang="he-IL" dirty="0" smtClean="0"/>
              <a:t>בוחרים! </a:t>
            </a:r>
            <a:r>
              <a:rPr lang="he-IL" dirty="0"/>
              <a:t>- קהילה </a:t>
            </a:r>
            <a:r>
              <a:rPr lang="he-IL" dirty="0" smtClean="0"/>
              <a:t>בוחרים?!</a:t>
            </a:r>
            <a:endParaRPr lang="he-IL" dirty="0"/>
          </a:p>
        </p:txBody>
      </p:sp>
      <p:pic>
        <p:nvPicPr>
          <p:cNvPr id="3" name="מציין מיקום של תמונה 2">
            <a:hlinkClick r:id="rId2"/>
          </p:cNvPr>
          <p:cNvPicPr>
            <a:picLocks noGrp="1" noChangeAspect="1"/>
          </p:cNvPicPr>
          <p:nvPr>
            <p:ph type="pic" sz="quarter" idx="13"/>
          </p:nvPr>
        </p:nvPicPr>
        <p:blipFill>
          <a:blip r:embed="rId3" cstate="print">
            <a:extLst>
              <a:ext uri="{28A0092B-C50C-407E-A947-70E740481C1C}">
                <a14:useLocalDpi xmlns:a14="http://schemas.microsoft.com/office/drawing/2010/main" xmlns="" val="0"/>
              </a:ext>
            </a:extLst>
          </a:blip>
          <a:srcRect l="9809" r="9809"/>
          <a:stretch>
            <a:fillRect/>
          </a:stretch>
        </p:blipFill>
        <p:spPr>
          <a:xfrm>
            <a:off x="2623298" y="4920148"/>
            <a:ext cx="1844675" cy="1725613"/>
          </a:xfrm>
        </p:spPr>
      </p:pic>
      <p:sp>
        <p:nvSpPr>
          <p:cNvPr id="12" name="מלבן 11"/>
          <p:cNvSpPr/>
          <p:nvPr/>
        </p:nvSpPr>
        <p:spPr>
          <a:xfrm>
            <a:off x="6599583" y="876299"/>
            <a:ext cx="3180521" cy="2526859"/>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בואו נדבר רגע על ערבות הדדית. בפאנל שערכנו לפני חודש על 'ערבות הדדית בעידן של מימוש עצמי', אמר הרכבי, אחד </a:t>
            </a:r>
            <a:r>
              <a:rPr lang="he-IL" sz="700" dirty="0" smtClean="0">
                <a:solidFill>
                  <a:schemeClr val="bg1"/>
                </a:solidFill>
                <a:latin typeface="Levenim MT" panose="02010502060101010101" pitchFamily="2" charset="-79"/>
                <a:cs typeface="Levenim MT" panose="02010502060101010101" pitchFamily="2" charset="-79"/>
              </a:rPr>
              <a:t>הדוברים: "עזבו אתכם </a:t>
            </a:r>
            <a:r>
              <a:rPr lang="he-IL" sz="700" dirty="0">
                <a:solidFill>
                  <a:schemeClr val="bg1"/>
                </a:solidFill>
                <a:latin typeface="Levenim MT" panose="02010502060101010101" pitchFamily="2" charset="-79"/>
                <a:cs typeface="Levenim MT" panose="02010502060101010101" pitchFamily="2" charset="-79"/>
              </a:rPr>
              <a:t>מכל הדיבורים על ערבות הדדית ברומו של עולם, ערבות הדדית זה לחיות </a:t>
            </a:r>
            <a:r>
              <a:rPr lang="he-IL" sz="700" dirty="0" smtClean="0">
                <a:solidFill>
                  <a:schemeClr val="bg1"/>
                </a:solidFill>
                <a:latin typeface="Levenim MT" panose="02010502060101010101" pitchFamily="2" charset="-79"/>
                <a:cs typeface="Levenim MT" panose="02010502060101010101" pitchFamily="2" charset="-79"/>
              </a:rPr>
              <a:t>בקהילה!". </a:t>
            </a:r>
            <a:r>
              <a:rPr lang="he-IL" sz="700" dirty="0">
                <a:solidFill>
                  <a:schemeClr val="bg1"/>
                </a:solidFill>
                <a:latin typeface="Levenim MT" panose="02010502060101010101" pitchFamily="2" charset="-79"/>
                <a:cs typeface="Levenim MT" panose="02010502060101010101" pitchFamily="2" charset="-79"/>
              </a:rPr>
              <a:t>הקריאה של הרכבי הדהדה ושלחה אותנו למסע של כתיבת השיעור הזה.</a:t>
            </a:r>
          </a:p>
          <a:p>
            <a:pPr>
              <a:lnSpc>
                <a:spcPts val="1000"/>
              </a:lnSpc>
            </a:pPr>
            <a:r>
              <a:rPr lang="he-IL" sz="700" dirty="0">
                <a:solidFill>
                  <a:schemeClr val="bg1"/>
                </a:solidFill>
                <a:latin typeface="Levenim MT" panose="02010502060101010101" pitchFamily="2" charset="-79"/>
                <a:cs typeface="Levenim MT" panose="02010502060101010101" pitchFamily="2" charset="-79"/>
              </a:rPr>
              <a:t>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אז כולם כבר מבינים שערבות הדדית זה לעזור לחקלאי - להיות שומר אחי! אבל מסתבר שמתחת לאף, במשפחה הפרטית שלנו, במצפה, בעבודה ובקהילה בה אנו חיים, להיות בערבות הדדית - זה קצת יותר מורכב</a:t>
            </a:r>
            <a:r>
              <a:rPr lang="he-IL" sz="700" dirty="0" smtClean="0">
                <a:solidFill>
                  <a:schemeClr val="bg1"/>
                </a:solidFill>
                <a:latin typeface="Levenim MT" panose="02010502060101010101" pitchFamily="2" charset="-79"/>
                <a:cs typeface="Levenim MT" panose="02010502060101010101" pitchFamily="2" charset="-79"/>
              </a:rPr>
              <a:t>..</a:t>
            </a: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a:solidFill>
                  <a:schemeClr val="bg1"/>
                </a:solidFill>
                <a:latin typeface="Levenim MT" panose="02010502060101010101" pitchFamily="2" charset="-79"/>
                <a:cs typeface="Levenim MT" panose="02010502060101010101" pitchFamily="2" charset="-79"/>
              </a:rPr>
              <a:t>לפעמים הקושי הכי גדול, נמצא מול האנשים שהכי קרובים אליך.</a:t>
            </a:r>
          </a:p>
          <a:p>
            <a:pPr>
              <a:lnSpc>
                <a:spcPts val="1000"/>
              </a:lnSpc>
            </a:pPr>
            <a:r>
              <a:rPr lang="he-IL" sz="700" dirty="0">
                <a:solidFill>
                  <a:schemeClr val="bg1"/>
                </a:solidFill>
                <a:latin typeface="Levenim MT" panose="02010502060101010101" pitchFamily="2" charset="-79"/>
                <a:cs typeface="Levenim MT" panose="02010502060101010101" pitchFamily="2" charset="-79"/>
              </a:rPr>
              <a:t>אחד המסרים העיקריים של ספר בראשית הוא שדווקא לאחים, הכי קשה להסתדר (קין והבל, יצחק וישמעאל, יעקב ועשיו, יוסף ואחיו). וכשיש אחים שמצליחים להסתדר, הם כבר מוציאים את עם ישראל </a:t>
            </a:r>
            <a:r>
              <a:rPr lang="he-IL" sz="700" dirty="0" smtClean="0">
                <a:solidFill>
                  <a:schemeClr val="bg1"/>
                </a:solidFill>
                <a:latin typeface="Levenim MT" panose="02010502060101010101" pitchFamily="2" charset="-79"/>
                <a:cs typeface="Levenim MT" panose="02010502060101010101" pitchFamily="2" charset="-79"/>
              </a:rPr>
              <a:t>ממצרים.</a:t>
            </a:r>
          </a:p>
          <a:p>
            <a:pPr>
              <a:lnSpc>
                <a:spcPts val="1000"/>
              </a:lnSpc>
            </a:pPr>
            <a:endParaRPr lang="he-IL" sz="700" b="1"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b="1" dirty="0" smtClean="0">
                <a:solidFill>
                  <a:schemeClr val="bg1"/>
                </a:solidFill>
                <a:latin typeface="Levenim MT" panose="02010502060101010101" pitchFamily="2" charset="-79"/>
                <a:cs typeface="Levenim MT" panose="02010502060101010101" pitchFamily="2" charset="-79"/>
              </a:rPr>
              <a:t>שימו לב, התמונות הן היפר-קישור למערכונים סאטיריים מתכנית 'היהודים באים'.. כאן ניתן לראות את הדברים בהסתכלות ביקורתית עכשווית .</a:t>
            </a:r>
            <a:endParaRPr lang="he-IL" sz="700" b="1"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599583" y="3593327"/>
            <a:ext cx="3180521" cy="240162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יוסף מעורר שנאה אצל אחיו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לאפיין את התנהגותו ודמותו של יוסף הצעיר, איזה מן טיפוס הוא? מה לדעתכם הוא יוצר בקהילה? מכירים טיפוס כזה במשפחה המורחבת או בקהילה?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את הביטוי "</a:t>
            </a:r>
            <a:r>
              <a:rPr lang="he-IL" sz="700" b="1" dirty="0" smtClean="0">
                <a:solidFill>
                  <a:srgbClr val="5E4D36"/>
                </a:solidFill>
                <a:latin typeface="Levenim MT" pitchFamily="2" charset="-79"/>
                <a:cs typeface="Levenim MT" pitchFamily="2" charset="-79"/>
              </a:rPr>
              <a:t>וַיִּשְׂנְאוּ </a:t>
            </a:r>
            <a:r>
              <a:rPr lang="he-IL" sz="700" b="1" dirty="0">
                <a:solidFill>
                  <a:srgbClr val="5E4D36"/>
                </a:solidFill>
                <a:latin typeface="Levenim MT" pitchFamily="2" charset="-79"/>
                <a:cs typeface="Levenim MT" pitchFamily="2" charset="-79"/>
              </a:rPr>
              <a:t>אֹתוֹ וְלֹא יָכְלוּ דַּבְּרוֹ </a:t>
            </a:r>
            <a:r>
              <a:rPr lang="he-IL" sz="700" b="1" dirty="0" smtClean="0">
                <a:solidFill>
                  <a:srgbClr val="5E4D36"/>
                </a:solidFill>
                <a:latin typeface="Levenim MT" pitchFamily="2" charset="-79"/>
                <a:cs typeface="Levenim MT" pitchFamily="2" charset="-79"/>
              </a:rPr>
              <a:t>לְשָׁלֹם</a:t>
            </a:r>
            <a:r>
              <a:rPr lang="he-IL" sz="700" dirty="0" smtClean="0">
                <a:solidFill>
                  <a:srgbClr val="5E4D36"/>
                </a:solidFill>
                <a:latin typeface="Levenim MT" panose="02010502060101010101" pitchFamily="2" charset="-79"/>
                <a:cs typeface="Levenim MT" panose="02010502060101010101" pitchFamily="2" charset="-79"/>
              </a:rPr>
              <a:t>". יש שמפרשים לגנאי האחים, ויש שמפרשים אותו לשבחם. מהו לדעתכם הגנאי ומהו השבח? </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יוסף מבקש את אחיו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יכולה להיות משמעות המילים 'את אחי אנוכי מבקש' אצל יוסף, מעבר למשמעות הפשוטה של מציאתם בשטח?</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מכירת יוסף</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אופיו והתנהגותו של יוסף מביאים את האחים להחליט לעשות מעשה קשה. מהי האחריות של האחים למכירה? האם הייתה להם אופציה להתמודדות אחרת עם התנהגותו ואופיו של יוסף?</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ההבדל בין פעולתו של ראובן בקהילה לבין פעולתו של יהודה?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המסר הראשוני של התנ"ך לגבי חיי קהילה בעיניכם, וכיצד נקודת הסתכלות זו יכולה לתרום למי שרוצה לחיות בקהילה ?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itchFamily="2" charset="-79"/>
                <a:cs typeface="Levenim MT" pitchFamily="2" charset="-79"/>
              </a:rPr>
              <a:t>א. </a:t>
            </a:r>
            <a:r>
              <a:rPr lang="he-IL" sz="950" b="1" dirty="0" smtClean="0">
                <a:solidFill>
                  <a:srgbClr val="5E4D36"/>
                </a:solidFill>
                <a:latin typeface="Levenim MT" pitchFamily="2" charset="-79"/>
                <a:cs typeface="Levenim MT" pitchFamily="2" charset="-79"/>
              </a:rPr>
              <a:t>יוסף מעורר שנאה אצל אחיו</a:t>
            </a:r>
            <a:endParaRPr lang="he-IL" sz="950" b="1" dirty="0">
              <a:solidFill>
                <a:srgbClr val="5E4D36"/>
              </a:solidFill>
              <a:latin typeface="Levenim MT" pitchFamily="2" charset="-79"/>
              <a:cs typeface="Levenim MT" pitchFamily="2" charset="-79"/>
            </a:endParaRPr>
          </a:p>
          <a:p>
            <a:pPr algn="just">
              <a:lnSpc>
                <a:spcPct val="150000"/>
              </a:lnSpc>
            </a:pPr>
            <a:r>
              <a:rPr lang="he-IL" sz="750" dirty="0" smtClean="0">
                <a:solidFill>
                  <a:srgbClr val="5E4D36"/>
                </a:solidFill>
                <a:latin typeface="Levenim MT" pitchFamily="2" charset="-79"/>
                <a:cs typeface="Levenim MT" pitchFamily="2" charset="-79"/>
              </a:rPr>
              <a:t>אֵלֶּה </a:t>
            </a:r>
            <a:r>
              <a:rPr lang="he-IL" sz="750" dirty="0" err="1" smtClean="0">
                <a:solidFill>
                  <a:srgbClr val="5E4D36"/>
                </a:solidFill>
                <a:latin typeface="Levenim MT" pitchFamily="2" charset="-79"/>
                <a:cs typeface="Levenim MT" pitchFamily="2" charset="-79"/>
              </a:rPr>
              <a:t>תֹּלְדוֹת</a:t>
            </a:r>
            <a:r>
              <a:rPr lang="he-IL" sz="750" dirty="0" smtClean="0">
                <a:solidFill>
                  <a:srgbClr val="5E4D36"/>
                </a:solidFill>
                <a:latin typeface="Levenim MT" pitchFamily="2" charset="-79"/>
                <a:cs typeface="Levenim MT" pitchFamily="2" charset="-79"/>
              </a:rPr>
              <a:t> יַעֲקֹב יוֹסֵף בֶּן-שְׁבַע-עֶשְׂרֵה שָׁנָה הָיָה רֹעֶה אֶת-אֶחָיו בַּצֹּאן וְהוּא נַעַר אֶת-בְּנֵי בִלְהָה וְאֶת-בְּנֵי זִלְפָּה נְשֵׁי אָבִיו וַיָּבֵא יוֹסֵף </a:t>
            </a:r>
            <a:r>
              <a:rPr lang="he-IL" sz="750" dirty="0" err="1" smtClean="0">
                <a:solidFill>
                  <a:srgbClr val="5E4D36"/>
                </a:solidFill>
                <a:latin typeface="Levenim MT" pitchFamily="2" charset="-79"/>
                <a:cs typeface="Levenim MT" pitchFamily="2" charset="-79"/>
              </a:rPr>
              <a:t>אֶת-דִּבָּתָם</a:t>
            </a:r>
            <a:r>
              <a:rPr lang="he-IL" sz="750" dirty="0" smtClean="0">
                <a:solidFill>
                  <a:srgbClr val="5E4D36"/>
                </a:solidFill>
                <a:latin typeface="Levenim MT" pitchFamily="2" charset="-79"/>
                <a:cs typeface="Levenim MT" pitchFamily="2" charset="-79"/>
              </a:rPr>
              <a:t> רָעָה אֶל-אֲבִיהֶם.</a:t>
            </a:r>
            <a:r>
              <a:rPr lang="he-IL" sz="750" dirty="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וְיִשְׂרָאֵל אָהַב אֶת-יוֹסֵף מִכָּל-בָּנָיו כִּי-בֶן-זְקֻנִים הוּא לוֹ וְעָשָׂה לוֹ </a:t>
            </a:r>
            <a:r>
              <a:rPr lang="he-IL" sz="750" dirty="0" err="1" smtClean="0">
                <a:solidFill>
                  <a:srgbClr val="5E4D36"/>
                </a:solidFill>
                <a:latin typeface="Levenim MT" pitchFamily="2" charset="-79"/>
                <a:cs typeface="Levenim MT" pitchFamily="2" charset="-79"/>
              </a:rPr>
              <a:t>כְּתֹנֶת</a:t>
            </a:r>
            <a:r>
              <a:rPr lang="he-IL" sz="750" dirty="0" smtClean="0">
                <a:solidFill>
                  <a:srgbClr val="5E4D36"/>
                </a:solidFill>
                <a:latin typeface="Levenim MT" pitchFamily="2" charset="-79"/>
                <a:cs typeface="Levenim MT" pitchFamily="2" charset="-79"/>
              </a:rPr>
              <a:t> פַּסִּים. וַיִּרְאוּ אֶחָיו כִּי-אֹתוֹ אָהַב אֲבִיהֶם מִכָּל-אֶחָיו </a:t>
            </a:r>
            <a:r>
              <a:rPr lang="he-IL" sz="750" b="1" dirty="0" smtClean="0">
                <a:solidFill>
                  <a:srgbClr val="5E4D36"/>
                </a:solidFill>
                <a:latin typeface="Levenim MT" pitchFamily="2" charset="-79"/>
                <a:cs typeface="Levenim MT" pitchFamily="2" charset="-79"/>
              </a:rPr>
              <a:t>וַיִּשְׂנְאוּ אֹתוֹ וְלֹא יָכְלוּ דַּבְּרוֹ לְשָׁלֹם.</a:t>
            </a:r>
            <a:r>
              <a:rPr lang="he-IL" sz="750" dirty="0" smtClean="0">
                <a:solidFill>
                  <a:srgbClr val="5E4D36"/>
                </a:solidFill>
                <a:latin typeface="Levenim MT" pitchFamily="2" charset="-79"/>
                <a:cs typeface="Levenim MT" pitchFamily="2" charset="-79"/>
              </a:rPr>
              <a:t> </a:t>
            </a:r>
            <a:r>
              <a:rPr lang="he-IL" sz="750" dirty="0" err="1" smtClean="0">
                <a:solidFill>
                  <a:srgbClr val="5E4D36"/>
                </a:solidFill>
                <a:latin typeface="Levenim MT" pitchFamily="2" charset="-79"/>
                <a:cs typeface="Levenim MT" pitchFamily="2" charset="-79"/>
              </a:rPr>
              <a:t>וַיַּחֲלֹם</a:t>
            </a:r>
            <a:r>
              <a:rPr lang="he-IL" sz="750" dirty="0" smtClean="0">
                <a:solidFill>
                  <a:srgbClr val="5E4D36"/>
                </a:solidFill>
                <a:latin typeface="Levenim MT" pitchFamily="2" charset="-79"/>
                <a:cs typeface="Levenim MT" pitchFamily="2" charset="-79"/>
              </a:rPr>
              <a:t> יוֹסֵף חֲלוֹם </a:t>
            </a:r>
            <a:r>
              <a:rPr lang="he-IL" sz="750" dirty="0" err="1" smtClean="0">
                <a:solidFill>
                  <a:srgbClr val="5E4D36"/>
                </a:solidFill>
                <a:latin typeface="Levenim MT" pitchFamily="2" charset="-79"/>
                <a:cs typeface="Levenim MT" pitchFamily="2" charset="-79"/>
              </a:rPr>
              <a:t>וַיַּגֵּד</a:t>
            </a:r>
            <a:r>
              <a:rPr lang="he-IL" sz="750" dirty="0" smtClean="0">
                <a:solidFill>
                  <a:srgbClr val="5E4D36"/>
                </a:solidFill>
                <a:latin typeface="Levenim MT" pitchFamily="2" charset="-79"/>
                <a:cs typeface="Levenim MT" pitchFamily="2" charset="-79"/>
              </a:rPr>
              <a:t> לְאֶחָיו וַיּוֹסִפוּ עוֹד שְׂנֹא אֹתוֹ.</a:t>
            </a:r>
            <a:r>
              <a:rPr lang="he-IL" sz="750" dirty="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וַיֹּאמֶר אֲלֵיהֶם  שִׁמְעוּ-נָא הַחֲלוֹם הַזֶּה אֲשֶׁר חָלָמְתִּי. וְהִנֵּה אֲנַחְנוּ מְאַלְּמִים </a:t>
            </a:r>
            <a:r>
              <a:rPr lang="he-IL" sz="750" dirty="0" err="1" smtClean="0">
                <a:solidFill>
                  <a:srgbClr val="5E4D36"/>
                </a:solidFill>
                <a:latin typeface="Levenim MT" pitchFamily="2" charset="-79"/>
                <a:cs typeface="Levenim MT" pitchFamily="2" charset="-79"/>
              </a:rPr>
              <a:t>אֲלֻמִּים</a:t>
            </a:r>
            <a:r>
              <a:rPr lang="he-IL" sz="750" dirty="0" smtClean="0">
                <a:solidFill>
                  <a:srgbClr val="5E4D36"/>
                </a:solidFill>
                <a:latin typeface="Levenim MT" pitchFamily="2" charset="-79"/>
                <a:cs typeface="Levenim MT" pitchFamily="2" charset="-79"/>
              </a:rPr>
              <a:t> בְּתוֹךְ הַשָּׂדֶה וְהִנֵּה קָמָה </a:t>
            </a:r>
            <a:r>
              <a:rPr lang="he-IL" sz="750" dirty="0" err="1" smtClean="0">
                <a:solidFill>
                  <a:srgbClr val="5E4D36"/>
                </a:solidFill>
                <a:latin typeface="Levenim MT" pitchFamily="2" charset="-79"/>
                <a:cs typeface="Levenim MT" pitchFamily="2" charset="-79"/>
              </a:rPr>
              <a:t>אֲלֻמָּתִי</a:t>
            </a:r>
            <a:r>
              <a:rPr lang="he-IL" sz="750" dirty="0" smtClean="0">
                <a:solidFill>
                  <a:srgbClr val="5E4D36"/>
                </a:solidFill>
                <a:latin typeface="Levenim MT" pitchFamily="2" charset="-79"/>
                <a:cs typeface="Levenim MT" pitchFamily="2" charset="-79"/>
              </a:rPr>
              <a:t> וְגַם-נִצָּבָה וְהִנֵּה </a:t>
            </a:r>
            <a:r>
              <a:rPr lang="he-IL" sz="750" dirty="0" err="1" smtClean="0">
                <a:solidFill>
                  <a:srgbClr val="5E4D36"/>
                </a:solidFill>
                <a:latin typeface="Levenim MT" pitchFamily="2" charset="-79"/>
                <a:cs typeface="Levenim MT" pitchFamily="2" charset="-79"/>
              </a:rPr>
              <a:t>תְסֻבֶּינָה</a:t>
            </a:r>
            <a:r>
              <a:rPr lang="he-IL" sz="750" dirty="0" smtClean="0">
                <a:solidFill>
                  <a:srgbClr val="5E4D36"/>
                </a:solidFill>
                <a:latin typeface="Levenim MT" pitchFamily="2" charset="-79"/>
                <a:cs typeface="Levenim MT" pitchFamily="2" charset="-79"/>
              </a:rPr>
              <a:t> </a:t>
            </a:r>
            <a:r>
              <a:rPr lang="he-IL" sz="750" dirty="0" err="1" smtClean="0">
                <a:solidFill>
                  <a:srgbClr val="5E4D36"/>
                </a:solidFill>
                <a:latin typeface="Levenim MT" pitchFamily="2" charset="-79"/>
                <a:cs typeface="Levenim MT" pitchFamily="2" charset="-79"/>
              </a:rPr>
              <a:t>אֲלֻמֹּתֵיכֶם</a:t>
            </a:r>
            <a:r>
              <a:rPr lang="he-IL" sz="750" dirty="0" smtClean="0">
                <a:solidFill>
                  <a:srgbClr val="5E4D36"/>
                </a:solidFill>
                <a:latin typeface="Levenim MT" pitchFamily="2" charset="-79"/>
                <a:cs typeface="Levenim MT" pitchFamily="2" charset="-79"/>
              </a:rPr>
              <a:t> </a:t>
            </a:r>
            <a:r>
              <a:rPr lang="he-IL" sz="750" dirty="0" err="1" smtClean="0">
                <a:solidFill>
                  <a:srgbClr val="5E4D36"/>
                </a:solidFill>
                <a:latin typeface="Levenim MT" pitchFamily="2" charset="-79"/>
                <a:cs typeface="Levenim MT" pitchFamily="2" charset="-79"/>
              </a:rPr>
              <a:t>וַתִּשְׁתַּחֲוֶין</a:t>
            </a:r>
            <a:r>
              <a:rPr lang="he-IL" sz="750" dirty="0" smtClean="0">
                <a:solidFill>
                  <a:srgbClr val="5E4D36"/>
                </a:solidFill>
                <a:latin typeface="Levenim MT" pitchFamily="2" charset="-79"/>
                <a:cs typeface="Levenim MT" pitchFamily="2" charset="-79"/>
              </a:rPr>
              <a:t>ָ </a:t>
            </a:r>
            <a:r>
              <a:rPr lang="he-IL" sz="750" dirty="0" err="1" smtClean="0">
                <a:solidFill>
                  <a:srgbClr val="5E4D36"/>
                </a:solidFill>
                <a:latin typeface="Levenim MT" pitchFamily="2" charset="-79"/>
                <a:cs typeface="Levenim MT" pitchFamily="2" charset="-79"/>
              </a:rPr>
              <a:t>לַאֲלֻמָּתִי</a:t>
            </a:r>
            <a:r>
              <a:rPr lang="he-IL" sz="750" dirty="0" smtClean="0">
                <a:solidFill>
                  <a:srgbClr val="5E4D36"/>
                </a:solidFill>
                <a:latin typeface="Levenim MT" pitchFamily="2" charset="-79"/>
                <a:cs typeface="Levenim MT" pitchFamily="2" charset="-79"/>
              </a:rPr>
              <a:t>.</a:t>
            </a:r>
            <a:r>
              <a:rPr lang="he-IL" sz="750" dirty="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וַיֹּאמְרוּ לוֹ אֶחָיו הֲמָלֹךְ </a:t>
            </a:r>
            <a:r>
              <a:rPr lang="he-IL" sz="750" dirty="0" err="1" smtClean="0">
                <a:solidFill>
                  <a:srgbClr val="5E4D36"/>
                </a:solidFill>
                <a:latin typeface="Levenim MT" pitchFamily="2" charset="-79"/>
                <a:cs typeface="Levenim MT" pitchFamily="2" charset="-79"/>
              </a:rPr>
              <a:t>תִּמְלֹך</a:t>
            </a:r>
            <a:r>
              <a:rPr lang="he-IL" sz="750" dirty="0" smtClean="0">
                <a:solidFill>
                  <a:srgbClr val="5E4D36"/>
                </a:solidFill>
                <a:latin typeface="Levenim MT" pitchFamily="2" charset="-79"/>
                <a:cs typeface="Levenim MT" pitchFamily="2" charset="-79"/>
              </a:rPr>
              <a:t>ְ עָלֵינוּ אִם-מָשׁוֹל </a:t>
            </a:r>
            <a:r>
              <a:rPr lang="he-IL" sz="750" dirty="0" err="1" smtClean="0">
                <a:solidFill>
                  <a:srgbClr val="5E4D36"/>
                </a:solidFill>
                <a:latin typeface="Levenim MT" pitchFamily="2" charset="-79"/>
                <a:cs typeface="Levenim MT" pitchFamily="2" charset="-79"/>
              </a:rPr>
              <a:t>תִּמְשֹׁל</a:t>
            </a:r>
            <a:r>
              <a:rPr lang="he-IL" sz="750" dirty="0" smtClean="0">
                <a:solidFill>
                  <a:srgbClr val="5E4D36"/>
                </a:solidFill>
                <a:latin typeface="Levenim MT" pitchFamily="2" charset="-79"/>
                <a:cs typeface="Levenim MT" pitchFamily="2" charset="-79"/>
              </a:rPr>
              <a:t> בָּנוּ וַיּוֹסִפוּ עוֹד שְׂנֹא אֹתוֹ עַל-חֲלֹמֹתָיו וְעַל-דְּבָרָיו. </a:t>
            </a:r>
            <a:r>
              <a:rPr lang="he-IL" sz="750" dirty="0" err="1" smtClean="0">
                <a:solidFill>
                  <a:srgbClr val="5E4D36"/>
                </a:solidFill>
                <a:latin typeface="Levenim MT" pitchFamily="2" charset="-79"/>
                <a:cs typeface="Levenim MT" pitchFamily="2" charset="-79"/>
              </a:rPr>
              <a:t>וַיַּחֲלֹם</a:t>
            </a:r>
            <a:r>
              <a:rPr lang="he-IL" sz="750" dirty="0" smtClean="0">
                <a:solidFill>
                  <a:srgbClr val="5E4D36"/>
                </a:solidFill>
                <a:latin typeface="Levenim MT" pitchFamily="2" charset="-79"/>
                <a:cs typeface="Levenim MT" pitchFamily="2" charset="-79"/>
              </a:rPr>
              <a:t> עוֹד חֲלוֹם אַחֵר וַיְסַפֵּר אֹתוֹ לְאֶחָיו וַיֹּאמֶר הִנֵּה חָלַמְתִּי חֲלוֹם עוֹד וְהִנֵּה הַשֶּׁמֶשׁ וְהַיָּרֵחַ וְאַחַד עָשָׂר כּוֹכָבִים </a:t>
            </a:r>
            <a:r>
              <a:rPr lang="he-IL" sz="750" dirty="0" err="1" smtClean="0">
                <a:solidFill>
                  <a:srgbClr val="5E4D36"/>
                </a:solidFill>
                <a:latin typeface="Levenim MT" pitchFamily="2" charset="-79"/>
                <a:cs typeface="Levenim MT" pitchFamily="2" charset="-79"/>
              </a:rPr>
              <a:t>מִשְׁתַּחֲוִים</a:t>
            </a:r>
            <a:r>
              <a:rPr lang="he-IL" sz="750" dirty="0" smtClean="0">
                <a:solidFill>
                  <a:srgbClr val="5E4D36"/>
                </a:solidFill>
                <a:latin typeface="Levenim MT" pitchFamily="2" charset="-79"/>
                <a:cs typeface="Levenim MT" pitchFamily="2" charset="-79"/>
              </a:rPr>
              <a:t> לִי. וַיְסַפֵּר אֶל-אָבִיו וְאֶל-אֶחָיו וַיִּגְעַר-בּוֹ אָבִיו וַיֹּאמֶר לוֹ מָה הַחֲלוֹם הַזֶּה אֲשֶׁר חָלָמְתָּ  הֲבוֹא נָבוֹא אֲנִי וְאִמְּךָ וְאַחֶיךָ </a:t>
            </a:r>
            <a:r>
              <a:rPr lang="he-IL" sz="750" dirty="0" err="1" smtClean="0">
                <a:solidFill>
                  <a:srgbClr val="5E4D36"/>
                </a:solidFill>
                <a:latin typeface="Levenim MT" pitchFamily="2" charset="-79"/>
                <a:cs typeface="Levenim MT" pitchFamily="2" charset="-79"/>
              </a:rPr>
              <a:t>לְהִשְׁתַּחֲו‍ֹת</a:t>
            </a:r>
            <a:r>
              <a:rPr lang="he-IL" sz="750" dirty="0" smtClean="0">
                <a:solidFill>
                  <a:srgbClr val="5E4D36"/>
                </a:solidFill>
                <a:latin typeface="Levenim MT" pitchFamily="2" charset="-79"/>
                <a:cs typeface="Levenim MT" pitchFamily="2" charset="-79"/>
              </a:rPr>
              <a:t> לְךָ אָרְצָה. </a:t>
            </a:r>
            <a:r>
              <a:rPr lang="he-IL" sz="750" dirty="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וַיְקַנְאוּ-בוֹ אֶחָיו וְאָבִיו שָׁמַר אֶת-הַדָּבָר.</a:t>
            </a:r>
          </a:p>
          <a:p>
            <a:pPr algn="l">
              <a:lnSpc>
                <a:spcPct val="150000"/>
              </a:lnSpc>
            </a:pPr>
            <a:r>
              <a:rPr lang="he-IL" sz="600" dirty="0" smtClean="0">
                <a:solidFill>
                  <a:srgbClr val="5E4D36"/>
                </a:solidFill>
                <a:latin typeface="Levenim MT" pitchFamily="2" charset="-79"/>
                <a:cs typeface="Levenim MT" pitchFamily="2" charset="-79"/>
              </a:rPr>
              <a:t>בראשית ל"ז ב'-י"א</a:t>
            </a:r>
          </a:p>
          <a:p>
            <a:pPr>
              <a:lnSpc>
                <a:spcPts val="1000"/>
              </a:lnSpc>
            </a:pPr>
            <a:r>
              <a:rPr lang="he-IL" sz="700" dirty="0" smtClean="0">
                <a:solidFill>
                  <a:srgbClr val="5E4D36"/>
                </a:solidFill>
                <a:latin typeface="Levenim MT" pitchFamily="2" charset="-79"/>
                <a:cs typeface="Levenim MT" pitchFamily="2" charset="-79"/>
              </a:rPr>
              <a:t>התמונה היא היפר קישור למערכון. </a:t>
            </a: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a:p>
            <a:pPr>
              <a:lnSpc>
                <a:spcPts val="1000"/>
              </a:lnSpc>
            </a:pP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a:p>
            <a:pPr>
              <a:lnSpc>
                <a:spcPts val="1000"/>
              </a:lnSpc>
            </a:pP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a:p>
            <a:pPr>
              <a:lnSpc>
                <a:spcPts val="1000"/>
              </a:lnSpc>
            </a:pP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a:p>
            <a:pPr>
              <a:lnSpc>
                <a:spcPts val="1000"/>
              </a:lnSpc>
            </a:pP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a:p>
            <a:pPr>
              <a:lnSpc>
                <a:spcPts val="1000"/>
              </a:lnSpc>
            </a:pPr>
            <a:endParaRPr lang="he-IL" sz="700" dirty="0">
              <a:solidFill>
                <a:srgbClr val="5E4D36"/>
              </a:solidFill>
              <a:latin typeface="Levenim MT" pitchFamily="2" charset="-79"/>
              <a:cs typeface="Levenim MT" pitchFamily="2" charset="-79"/>
            </a:endParaRPr>
          </a:p>
          <a:p>
            <a:pPr>
              <a:lnSpc>
                <a:spcPts val="1000"/>
              </a:lnSpc>
            </a:pPr>
            <a:endParaRPr lang="he-IL" sz="700" dirty="0" smtClean="0">
              <a:solidFill>
                <a:srgbClr val="5E4D36"/>
              </a:solidFill>
              <a:latin typeface="Levenim MT" pitchFamily="2" charset="-79"/>
              <a:cs typeface="Levenim MT"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מכירת יוסף</a:t>
            </a:r>
          </a:p>
          <a:p>
            <a:pPr algn="just">
              <a:lnSpc>
                <a:spcPct val="150000"/>
              </a:lnSpc>
              <a:spcAft>
                <a:spcPts val="600"/>
              </a:spcAft>
            </a:pPr>
            <a:r>
              <a:rPr lang="he-IL" sz="700" dirty="0" smtClean="0">
                <a:solidFill>
                  <a:srgbClr val="5E4D36"/>
                </a:solidFill>
                <a:latin typeface="Levenim MT" pitchFamily="2" charset="-79"/>
                <a:cs typeface="Levenim MT" pitchFamily="2" charset="-79"/>
              </a:rPr>
              <a:t>וַיִּרְאוּ אֹתוֹ מֵרָחֹק וּבְטֶרֶם יִקְרַב אֲלֵיהֶם וַיִּתְנַכְּלוּ אֹתוֹ לַהֲמִיתוֹ.</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וַיֹּאמְרוּ אִישׁ אֶל-אָחִיו  הִנֵּה בַּעַל הַחֲלֹמוֹת הַלָּזֶה בָּא. וְעַתָּה לְכוּ וְנַהַרְגֵהוּ </a:t>
            </a:r>
            <a:r>
              <a:rPr lang="he-IL" sz="700" dirty="0" err="1" smtClean="0">
                <a:solidFill>
                  <a:srgbClr val="5E4D36"/>
                </a:solidFill>
                <a:latin typeface="Levenim MT" pitchFamily="2" charset="-79"/>
                <a:cs typeface="Levenim MT" pitchFamily="2" charset="-79"/>
              </a:rPr>
              <a:t>וְנַשְׁלִכֵהו</a:t>
            </a:r>
            <a:r>
              <a:rPr lang="he-IL" sz="700" dirty="0" smtClean="0">
                <a:solidFill>
                  <a:srgbClr val="5E4D36"/>
                </a:solidFill>
                <a:latin typeface="Levenim MT" pitchFamily="2" charset="-79"/>
                <a:cs typeface="Levenim MT" pitchFamily="2" charset="-79"/>
              </a:rPr>
              <a:t>ּ בְּאַחַד הַבֹּרוֹת וְאָמַרְנוּ חַיָּה רָעָה אֲכָלָתְהוּ וְנִרְאֶה מַה-יִּהְיוּ חֲלֹמֹתָיו.  </a:t>
            </a:r>
            <a:endParaRPr lang="he-IL" sz="700" b="1" dirty="0" smtClean="0">
              <a:solidFill>
                <a:srgbClr val="5E4D36"/>
              </a:solidFill>
              <a:latin typeface="Levenim MT" pitchFamily="2" charset="-79"/>
              <a:cs typeface="Levenim MT" pitchFamily="2" charset="-79"/>
            </a:endParaRPr>
          </a:p>
          <a:p>
            <a:pPr algn="just">
              <a:lnSpc>
                <a:spcPct val="150000"/>
              </a:lnSpc>
              <a:spcAft>
                <a:spcPts val="600"/>
              </a:spcAft>
            </a:pPr>
            <a:r>
              <a:rPr lang="he-IL" sz="700" b="1" dirty="0" smtClean="0">
                <a:solidFill>
                  <a:srgbClr val="5E4D36"/>
                </a:solidFill>
                <a:latin typeface="Levenim MT" pitchFamily="2" charset="-79"/>
                <a:cs typeface="Levenim MT" pitchFamily="2" charset="-79"/>
              </a:rPr>
              <a:t>...</a:t>
            </a:r>
            <a:r>
              <a:rPr lang="he-IL" sz="700" dirty="0" smtClean="0">
                <a:solidFill>
                  <a:srgbClr val="5E4D36"/>
                </a:solidFill>
                <a:latin typeface="Levenim MT" pitchFamily="2" charset="-79"/>
                <a:cs typeface="Levenim MT" pitchFamily="2" charset="-79"/>
              </a:rPr>
              <a:t>וַיִּשְׁמַע רְאוּבֵן וַיַּצִּלֵהוּ מִיָּדָם וַיֹּאמֶר לֹא </a:t>
            </a:r>
            <a:r>
              <a:rPr lang="he-IL" sz="700" dirty="0" err="1" smtClean="0">
                <a:solidFill>
                  <a:srgbClr val="5E4D36"/>
                </a:solidFill>
                <a:latin typeface="Levenim MT" pitchFamily="2" charset="-79"/>
                <a:cs typeface="Levenim MT" pitchFamily="2" charset="-79"/>
              </a:rPr>
              <a:t>נַכֶּנּו</a:t>
            </a:r>
            <a:r>
              <a:rPr lang="he-IL" sz="700" dirty="0" smtClean="0">
                <a:solidFill>
                  <a:srgbClr val="5E4D36"/>
                </a:solidFill>
                <a:latin typeface="Levenim MT" pitchFamily="2" charset="-79"/>
                <a:cs typeface="Levenim MT" pitchFamily="2" charset="-79"/>
              </a:rPr>
              <a:t>ּ נָפֶשׁ.</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וַיֹּאמֶר </a:t>
            </a:r>
            <a:r>
              <a:rPr lang="he-IL" sz="700" dirty="0" err="1" smtClean="0">
                <a:solidFill>
                  <a:srgbClr val="5E4D36"/>
                </a:solidFill>
                <a:latin typeface="Levenim MT" pitchFamily="2" charset="-79"/>
                <a:cs typeface="Levenim MT" pitchFamily="2" charset="-79"/>
              </a:rPr>
              <a:t>אֲלֵהֶם</a:t>
            </a:r>
            <a:r>
              <a:rPr lang="he-IL" sz="700" dirty="0" smtClean="0">
                <a:solidFill>
                  <a:srgbClr val="5E4D36"/>
                </a:solidFill>
                <a:latin typeface="Levenim MT" pitchFamily="2" charset="-79"/>
                <a:cs typeface="Levenim MT" pitchFamily="2" charset="-79"/>
              </a:rPr>
              <a:t> רְאוּבֵן אַל-תִּשְׁפְּכוּ-דָם הַשְׁלִיכוּ אֹתוֹ אֶל-הַבּוֹר הַזֶּה אֲשֶׁר בַּמִּדְבָּר וְיָד אַל-תִּשְׁלְחוּ-בוֹ  לְמַעַן הַצִּיל אֹתוֹ מִיָּדָם לַהֲשִׁיבוֹ אֶל-אָבִיו. וַיְהִי כַּאֲשֶׁר-בָּא יוֹסֵף אֶל-אֶחָיו וַיַּפְשִׁיטוּ אֶת-יוֹסֵף </a:t>
            </a:r>
            <a:r>
              <a:rPr lang="he-IL" sz="700" dirty="0" err="1" smtClean="0">
                <a:solidFill>
                  <a:srgbClr val="5E4D36"/>
                </a:solidFill>
                <a:latin typeface="Levenim MT" pitchFamily="2" charset="-79"/>
                <a:cs typeface="Levenim MT" pitchFamily="2" charset="-79"/>
              </a:rPr>
              <a:t>אֶת-כֻּתָּנְתּו</a:t>
            </a:r>
            <a:r>
              <a:rPr lang="he-IL" sz="700" dirty="0" smtClean="0">
                <a:solidFill>
                  <a:srgbClr val="5E4D36"/>
                </a:solidFill>
                <a:latin typeface="Levenim MT" pitchFamily="2" charset="-79"/>
                <a:cs typeface="Levenim MT" pitchFamily="2" charset="-79"/>
              </a:rPr>
              <a:t>ֹ </a:t>
            </a:r>
            <a:r>
              <a:rPr lang="he-IL" sz="700" dirty="0" err="1" smtClean="0">
                <a:solidFill>
                  <a:srgbClr val="5E4D36"/>
                </a:solidFill>
                <a:latin typeface="Levenim MT" pitchFamily="2" charset="-79"/>
                <a:cs typeface="Levenim MT" pitchFamily="2" charset="-79"/>
              </a:rPr>
              <a:t>אֶת-כְּתֹנֶת</a:t>
            </a:r>
            <a:r>
              <a:rPr lang="he-IL" sz="700" dirty="0" smtClean="0">
                <a:solidFill>
                  <a:srgbClr val="5E4D36"/>
                </a:solidFill>
                <a:latin typeface="Levenim MT" pitchFamily="2" charset="-79"/>
                <a:cs typeface="Levenim MT" pitchFamily="2" charset="-79"/>
              </a:rPr>
              <a:t> הַפַּסִּים אֲשֶׁר עָלָיו. </a:t>
            </a:r>
            <a:r>
              <a:rPr lang="he-IL" sz="700" dirty="0" err="1" smtClean="0">
                <a:solidFill>
                  <a:srgbClr val="5E4D36"/>
                </a:solidFill>
                <a:latin typeface="Levenim MT" pitchFamily="2" charset="-79"/>
                <a:cs typeface="Levenim MT" pitchFamily="2" charset="-79"/>
              </a:rPr>
              <a:t>וַיִּקָּחֻהו</a:t>
            </a:r>
            <a:r>
              <a:rPr lang="he-IL" sz="700" dirty="0" smtClean="0">
                <a:solidFill>
                  <a:srgbClr val="5E4D36"/>
                </a:solidFill>
                <a:latin typeface="Levenim MT" pitchFamily="2" charset="-79"/>
                <a:cs typeface="Levenim MT" pitchFamily="2" charset="-79"/>
              </a:rPr>
              <a:t>ּ </a:t>
            </a:r>
            <a:r>
              <a:rPr lang="he-IL" sz="700" dirty="0" err="1" smtClean="0">
                <a:solidFill>
                  <a:srgbClr val="5E4D36"/>
                </a:solidFill>
                <a:latin typeface="Levenim MT" pitchFamily="2" charset="-79"/>
                <a:cs typeface="Levenim MT" pitchFamily="2" charset="-79"/>
              </a:rPr>
              <a:t>וַיַּשְׁלִכו</a:t>
            </a:r>
            <a:r>
              <a:rPr lang="he-IL" sz="700" dirty="0" smtClean="0">
                <a:solidFill>
                  <a:srgbClr val="5E4D36"/>
                </a:solidFill>
                <a:latin typeface="Levenim MT" pitchFamily="2" charset="-79"/>
                <a:cs typeface="Levenim MT" pitchFamily="2" charset="-79"/>
              </a:rPr>
              <a:t>ּ אֹתוֹ הַבֹּרָה וְהַבּוֹר רֵק אֵין בּוֹ מָיִם.  </a:t>
            </a:r>
            <a:endParaRPr lang="he-IL" sz="700" b="1" dirty="0" smtClean="0">
              <a:solidFill>
                <a:srgbClr val="5E4D36"/>
              </a:solidFill>
              <a:latin typeface="Levenim MT" pitchFamily="2" charset="-79"/>
              <a:cs typeface="Levenim MT" pitchFamily="2" charset="-79"/>
            </a:endParaRPr>
          </a:p>
          <a:p>
            <a:pPr algn="just">
              <a:lnSpc>
                <a:spcPct val="150000"/>
              </a:lnSpc>
              <a:spcAft>
                <a:spcPts val="600"/>
              </a:spcAft>
            </a:pPr>
            <a:r>
              <a:rPr lang="he-IL" sz="700" b="1" dirty="0" smtClean="0">
                <a:solidFill>
                  <a:srgbClr val="5E4D36"/>
                </a:solidFill>
                <a:latin typeface="Levenim MT" pitchFamily="2" charset="-79"/>
                <a:cs typeface="Levenim MT" pitchFamily="2" charset="-79"/>
              </a:rPr>
              <a:t>...</a:t>
            </a:r>
            <a:r>
              <a:rPr lang="he-IL" sz="700" dirty="0" smtClean="0">
                <a:solidFill>
                  <a:srgbClr val="5E4D36"/>
                </a:solidFill>
                <a:latin typeface="Levenim MT" pitchFamily="2" charset="-79"/>
                <a:cs typeface="Levenim MT" pitchFamily="2" charset="-79"/>
              </a:rPr>
              <a:t>וַיֵּשְׁבוּ לֶאֱכָל-לֶחֶם </a:t>
            </a:r>
            <a:r>
              <a:rPr lang="he-IL" sz="700" dirty="0" err="1" smtClean="0">
                <a:solidFill>
                  <a:srgbClr val="5E4D36"/>
                </a:solidFill>
                <a:latin typeface="Levenim MT" pitchFamily="2" charset="-79"/>
                <a:cs typeface="Levenim MT" pitchFamily="2" charset="-79"/>
              </a:rPr>
              <a:t>וַיִּשְׂאו</a:t>
            </a:r>
            <a:r>
              <a:rPr lang="he-IL" sz="700" dirty="0" smtClean="0">
                <a:solidFill>
                  <a:srgbClr val="5E4D36"/>
                </a:solidFill>
                <a:latin typeface="Levenim MT" pitchFamily="2" charset="-79"/>
                <a:cs typeface="Levenim MT" pitchFamily="2" charset="-79"/>
              </a:rPr>
              <a:t>ּ עֵינֵיהֶם וַיִּרְאוּ וְהִנֵּה </a:t>
            </a:r>
            <a:r>
              <a:rPr lang="he-IL" sz="700" dirty="0" err="1" smtClean="0">
                <a:solidFill>
                  <a:srgbClr val="5E4D36"/>
                </a:solidFill>
                <a:latin typeface="Levenim MT" pitchFamily="2" charset="-79"/>
                <a:cs typeface="Levenim MT" pitchFamily="2" charset="-79"/>
              </a:rPr>
              <a:t>אֹרְחַת</a:t>
            </a:r>
            <a:r>
              <a:rPr lang="he-IL" sz="700" dirty="0" smtClean="0">
                <a:solidFill>
                  <a:srgbClr val="5E4D36"/>
                </a:solidFill>
                <a:latin typeface="Levenim MT" pitchFamily="2" charset="-79"/>
                <a:cs typeface="Levenim MT" pitchFamily="2" charset="-79"/>
              </a:rPr>
              <a:t> יִשְׁמְעֵאלִים בָּאָה מִגִּלְעָד וּגְמַלֵּיהֶם נֹשְׂאִים נְכֹאת וּצְרִי וָלֹט הוֹלְכִים לְהוֹרִיד מִצְרָיְמָה. וַיֹּאמֶר יְהוּדָה אֶל-אֶחָיו  מַה-בֶּצַע כִּי נַהֲרֹג אֶת-אָחִינוּ וְכִסִּינוּ אֶת-דָּמוֹ. לְכוּ וְנִמְכְּרֶנּוּ לַיִּשְׁמְעֵאלִים וְיָדֵנוּ אַל-תְּהִי-בוֹ כִּי-אָחִינוּ בְשָׂרֵנוּ הוּא וַיִּשְׁמְעוּ אֶחָיו.</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וַיַּעַבְרוּ אֲנָשִׁים מִדְיָנִים </a:t>
            </a:r>
            <a:r>
              <a:rPr lang="he-IL" sz="700" dirty="0" err="1" smtClean="0">
                <a:solidFill>
                  <a:srgbClr val="5E4D36"/>
                </a:solidFill>
                <a:latin typeface="Levenim MT" pitchFamily="2" charset="-79"/>
                <a:cs typeface="Levenim MT" pitchFamily="2" charset="-79"/>
              </a:rPr>
              <a:t>סֹחֲרִים</a:t>
            </a:r>
            <a:r>
              <a:rPr lang="he-IL" sz="700" dirty="0" smtClean="0">
                <a:solidFill>
                  <a:srgbClr val="5E4D36"/>
                </a:solidFill>
                <a:latin typeface="Levenim MT" pitchFamily="2" charset="-79"/>
                <a:cs typeface="Levenim MT" pitchFamily="2" charset="-79"/>
              </a:rPr>
              <a:t> וַיִּמְשְׁכוּ וַיַּעֲלוּ אֶת-יוֹסֵף מִן-הַבּוֹר וַיִּמְכְּרוּ אֶת-יוֹסֵף לַיִּשְׁמְעֵאלִים בְּעֶשְׂרִים כָּסֶף וַיָּבִיאוּ אֶת-יוֹסֵף מִצְרָיְמָה.  </a:t>
            </a:r>
            <a:endParaRPr lang="he-IL" sz="700" b="1" dirty="0" smtClean="0">
              <a:solidFill>
                <a:srgbClr val="5E4D36"/>
              </a:solidFill>
              <a:latin typeface="Levenim MT" pitchFamily="2" charset="-79"/>
              <a:cs typeface="Levenim MT" pitchFamily="2" charset="-79"/>
            </a:endParaRPr>
          </a:p>
          <a:p>
            <a:pPr algn="just">
              <a:lnSpc>
                <a:spcPct val="150000"/>
              </a:lnSpc>
              <a:spcAft>
                <a:spcPts val="600"/>
              </a:spcAft>
            </a:pPr>
            <a:r>
              <a:rPr lang="he-IL" sz="700" dirty="0" smtClean="0">
                <a:solidFill>
                  <a:srgbClr val="5E4D36"/>
                </a:solidFill>
                <a:latin typeface="Levenim MT" pitchFamily="2" charset="-79"/>
                <a:cs typeface="Levenim MT" pitchFamily="2" charset="-79"/>
              </a:rPr>
              <a:t>...וַיָּשָׁב רְאוּבֵן אֶל-הַבּוֹר וְהִנֵּה אֵין-יוֹסֵף בַּבּוֹר וַיִּקְרַע אֶת-בְּגָדָיו. וַיָּשָׁב אֶל-אֶחָיו וַיֹּאמַר  הַיֶּלֶד אֵינֶנּוּ וַאֲנִי אָנָה אֲנִי-בָא. </a:t>
            </a:r>
          </a:p>
          <a:p>
            <a:pPr algn="just">
              <a:lnSpc>
                <a:spcPct val="150000"/>
              </a:lnSpc>
              <a:spcAft>
                <a:spcPts val="600"/>
              </a:spcAft>
            </a:pPr>
            <a:r>
              <a:rPr lang="he-IL" sz="700" dirty="0" smtClean="0">
                <a:solidFill>
                  <a:srgbClr val="5E4D36"/>
                </a:solidFill>
                <a:latin typeface="Levenim MT" pitchFamily="2" charset="-79"/>
                <a:cs typeface="Levenim MT" pitchFamily="2" charset="-79"/>
              </a:rPr>
              <a:t>...</a:t>
            </a:r>
            <a:r>
              <a:rPr lang="he-IL" sz="700" dirty="0" err="1" smtClean="0">
                <a:solidFill>
                  <a:srgbClr val="5E4D36"/>
                </a:solidFill>
                <a:latin typeface="Levenim MT" pitchFamily="2" charset="-79"/>
                <a:cs typeface="Levenim MT" pitchFamily="2" charset="-79"/>
              </a:rPr>
              <a:t>וַיִּקְחו</a:t>
            </a:r>
            <a:r>
              <a:rPr lang="he-IL" sz="700" dirty="0" smtClean="0">
                <a:solidFill>
                  <a:srgbClr val="5E4D36"/>
                </a:solidFill>
                <a:latin typeface="Levenim MT" pitchFamily="2" charset="-79"/>
                <a:cs typeface="Levenim MT" pitchFamily="2" charset="-79"/>
              </a:rPr>
              <a:t>ּ </a:t>
            </a:r>
            <a:r>
              <a:rPr lang="he-IL" sz="700" dirty="0" err="1" smtClean="0">
                <a:solidFill>
                  <a:srgbClr val="5E4D36"/>
                </a:solidFill>
                <a:latin typeface="Levenim MT" pitchFamily="2" charset="-79"/>
                <a:cs typeface="Levenim MT" pitchFamily="2" charset="-79"/>
              </a:rPr>
              <a:t>אֶת-כְּתֹנֶת</a:t>
            </a:r>
            <a:r>
              <a:rPr lang="he-IL" sz="700" dirty="0" smtClean="0">
                <a:solidFill>
                  <a:srgbClr val="5E4D36"/>
                </a:solidFill>
                <a:latin typeface="Levenim MT" pitchFamily="2" charset="-79"/>
                <a:cs typeface="Levenim MT" pitchFamily="2" charset="-79"/>
              </a:rPr>
              <a:t> יוֹסֵף וַיִּשְׁחֲטוּ שְׂעִיר עִזִּים וַיִּטְבְּלוּ </a:t>
            </a:r>
            <a:r>
              <a:rPr lang="he-IL" sz="700" dirty="0" err="1" smtClean="0">
                <a:solidFill>
                  <a:srgbClr val="5E4D36"/>
                </a:solidFill>
                <a:latin typeface="Levenim MT" pitchFamily="2" charset="-79"/>
                <a:cs typeface="Levenim MT" pitchFamily="2" charset="-79"/>
              </a:rPr>
              <a:t>אֶת-הַכֻּתֹּנֶת</a:t>
            </a:r>
            <a:r>
              <a:rPr lang="he-IL" sz="700" dirty="0" smtClean="0">
                <a:solidFill>
                  <a:srgbClr val="5E4D36"/>
                </a:solidFill>
                <a:latin typeface="Levenim MT" pitchFamily="2" charset="-79"/>
                <a:cs typeface="Levenim MT" pitchFamily="2" charset="-79"/>
              </a:rPr>
              <a:t> בַּדָּם. וַיְשַׁלְּחוּ </a:t>
            </a:r>
            <a:r>
              <a:rPr lang="he-IL" sz="700" dirty="0" err="1" smtClean="0">
                <a:solidFill>
                  <a:srgbClr val="5E4D36"/>
                </a:solidFill>
                <a:latin typeface="Levenim MT" pitchFamily="2" charset="-79"/>
                <a:cs typeface="Levenim MT" pitchFamily="2" charset="-79"/>
              </a:rPr>
              <a:t>אֶת-כְּתֹנֶת</a:t>
            </a:r>
            <a:r>
              <a:rPr lang="he-IL" sz="700" dirty="0" smtClean="0">
                <a:solidFill>
                  <a:srgbClr val="5E4D36"/>
                </a:solidFill>
                <a:latin typeface="Levenim MT" pitchFamily="2" charset="-79"/>
                <a:cs typeface="Levenim MT" pitchFamily="2" charset="-79"/>
              </a:rPr>
              <a:t> הַפַּסִּים וַיָּבִיאוּ אֶל-אֲבִיהֶם וַיֹּאמְרוּ זֹאת מָצָאנוּ  הַכֶּר-נָא </a:t>
            </a:r>
            <a:r>
              <a:rPr lang="he-IL" sz="700" dirty="0" err="1" smtClean="0">
                <a:solidFill>
                  <a:srgbClr val="5E4D36"/>
                </a:solidFill>
                <a:latin typeface="Levenim MT" pitchFamily="2" charset="-79"/>
                <a:cs typeface="Levenim MT" pitchFamily="2" charset="-79"/>
              </a:rPr>
              <a:t>הַכְּתֹנֶת</a:t>
            </a:r>
            <a:r>
              <a:rPr lang="he-IL" sz="700" dirty="0" smtClean="0">
                <a:solidFill>
                  <a:srgbClr val="5E4D36"/>
                </a:solidFill>
                <a:latin typeface="Levenim MT" pitchFamily="2" charset="-79"/>
                <a:cs typeface="Levenim MT" pitchFamily="2" charset="-79"/>
              </a:rPr>
              <a:t> בִּנְךָ הִוא אִם-לֹא. וַיַּכִּירָהּ וַיֹּאמֶר </a:t>
            </a:r>
            <a:r>
              <a:rPr lang="he-IL" sz="700" dirty="0" err="1" smtClean="0">
                <a:solidFill>
                  <a:srgbClr val="5E4D36"/>
                </a:solidFill>
                <a:latin typeface="Levenim MT" pitchFamily="2" charset="-79"/>
                <a:cs typeface="Levenim MT" pitchFamily="2" charset="-79"/>
              </a:rPr>
              <a:t>כְּתֹנֶת</a:t>
            </a:r>
            <a:r>
              <a:rPr lang="he-IL" sz="700" dirty="0" smtClean="0">
                <a:solidFill>
                  <a:srgbClr val="5E4D36"/>
                </a:solidFill>
                <a:latin typeface="Levenim MT" pitchFamily="2" charset="-79"/>
                <a:cs typeface="Levenim MT" pitchFamily="2" charset="-79"/>
              </a:rPr>
              <a:t> בְּנִי חַיָּה רָעָה אֲכָלָתְהוּ טָרֹף טֹרַף יוֹסֵף. וַיִּקְרַע יַעֲקֹב </a:t>
            </a:r>
            <a:r>
              <a:rPr lang="he-IL" sz="700" dirty="0" err="1" smtClean="0">
                <a:solidFill>
                  <a:srgbClr val="5E4D36"/>
                </a:solidFill>
                <a:latin typeface="Levenim MT" pitchFamily="2" charset="-79"/>
                <a:cs typeface="Levenim MT" pitchFamily="2" charset="-79"/>
              </a:rPr>
              <a:t>שִׂמְלֹתָיו</a:t>
            </a:r>
            <a:r>
              <a:rPr lang="he-IL" sz="700" dirty="0" smtClean="0">
                <a:solidFill>
                  <a:srgbClr val="5E4D36"/>
                </a:solidFill>
                <a:latin typeface="Levenim MT" pitchFamily="2" charset="-79"/>
                <a:cs typeface="Levenim MT" pitchFamily="2" charset="-79"/>
              </a:rPr>
              <a:t> וַיָּשֶׂם שַׂק בְּמָתְנָיו וַיִּתְאַבֵּל עַל-בְּנוֹ יָמִים רַבִּים.</a:t>
            </a:r>
            <a:r>
              <a:rPr lang="he-IL" sz="700" dirty="0">
                <a:solidFill>
                  <a:srgbClr val="5E4D36"/>
                </a:solidFill>
                <a:latin typeface="Levenim MT" pitchFamily="2" charset="-79"/>
                <a:cs typeface="Levenim MT" pitchFamily="2" charset="-79"/>
              </a:rPr>
              <a:t> </a:t>
            </a:r>
            <a:r>
              <a:rPr lang="he-IL" sz="700" dirty="0" err="1" smtClean="0">
                <a:solidFill>
                  <a:srgbClr val="5E4D36"/>
                </a:solidFill>
                <a:latin typeface="Levenim MT" pitchFamily="2" charset="-79"/>
                <a:cs typeface="Levenim MT" pitchFamily="2" charset="-79"/>
              </a:rPr>
              <a:t>וַיָּקֻמו</a:t>
            </a:r>
            <a:r>
              <a:rPr lang="he-IL" sz="700" dirty="0" smtClean="0">
                <a:solidFill>
                  <a:srgbClr val="5E4D36"/>
                </a:solidFill>
                <a:latin typeface="Levenim MT" pitchFamily="2" charset="-79"/>
                <a:cs typeface="Levenim MT" pitchFamily="2" charset="-79"/>
              </a:rPr>
              <a:t>ּ כָל-בָּנָיו </a:t>
            </a:r>
            <a:r>
              <a:rPr lang="he-IL" sz="700" dirty="0" err="1" smtClean="0">
                <a:solidFill>
                  <a:srgbClr val="5E4D36"/>
                </a:solidFill>
                <a:latin typeface="Levenim MT" pitchFamily="2" charset="-79"/>
                <a:cs typeface="Levenim MT" pitchFamily="2" charset="-79"/>
              </a:rPr>
              <a:t>וְכָל-בְּנֹתָיו</a:t>
            </a:r>
            <a:r>
              <a:rPr lang="he-IL" sz="700" dirty="0" smtClean="0">
                <a:solidFill>
                  <a:srgbClr val="5E4D36"/>
                </a:solidFill>
                <a:latin typeface="Levenim MT" pitchFamily="2" charset="-79"/>
                <a:cs typeface="Levenim MT" pitchFamily="2" charset="-79"/>
              </a:rPr>
              <a:t> לְנַחֲמוֹ וַיְמָאֵן לְהִתְנַחֵם וַיֹּאמֶר כִּי-אֵרֵד אֶל-בְּנִי אָבֵל שְׁאֹלָה </a:t>
            </a:r>
            <a:r>
              <a:rPr lang="he-IL" sz="700" dirty="0" err="1" smtClean="0">
                <a:solidFill>
                  <a:srgbClr val="5E4D36"/>
                </a:solidFill>
                <a:latin typeface="Levenim MT" pitchFamily="2" charset="-79"/>
                <a:cs typeface="Levenim MT" pitchFamily="2" charset="-79"/>
              </a:rPr>
              <a:t>וַיֵּבְך</a:t>
            </a:r>
            <a:r>
              <a:rPr lang="he-IL" sz="700" dirty="0" smtClean="0">
                <a:solidFill>
                  <a:srgbClr val="5E4D36"/>
                </a:solidFill>
                <a:latin typeface="Levenim MT" pitchFamily="2" charset="-79"/>
                <a:cs typeface="Levenim MT" pitchFamily="2" charset="-79"/>
              </a:rPr>
              <a:t>ְּ אֹתוֹ אָבִיו. וְהַמְּדָנִים מָכְרוּ אֹתוֹ אֶל-מִצְרָיִם  </a:t>
            </a:r>
            <a:r>
              <a:rPr lang="he-IL" sz="700" dirty="0" err="1" smtClean="0">
                <a:solidFill>
                  <a:srgbClr val="5E4D36"/>
                </a:solidFill>
                <a:latin typeface="Levenim MT" pitchFamily="2" charset="-79"/>
                <a:cs typeface="Levenim MT" pitchFamily="2" charset="-79"/>
              </a:rPr>
              <a:t>לְפוֹטִיפַר</a:t>
            </a:r>
            <a:r>
              <a:rPr lang="he-IL" sz="700" dirty="0" smtClean="0">
                <a:solidFill>
                  <a:srgbClr val="5E4D36"/>
                </a:solidFill>
                <a:latin typeface="Levenim MT" pitchFamily="2" charset="-79"/>
                <a:cs typeface="Levenim MT" pitchFamily="2" charset="-79"/>
              </a:rPr>
              <a:t> סְרִיס פַּרְעֹה שַׂר הַטַּבָּחִים</a:t>
            </a:r>
          </a:p>
          <a:p>
            <a:pPr algn="l">
              <a:lnSpc>
                <a:spcPct val="150000"/>
              </a:lnSpc>
              <a:spcAft>
                <a:spcPts val="600"/>
              </a:spcAft>
            </a:pPr>
            <a:r>
              <a:rPr lang="he-IL" sz="600" dirty="0">
                <a:solidFill>
                  <a:srgbClr val="5E4D36"/>
                </a:solidFill>
                <a:latin typeface="Levenim MT" pitchFamily="2" charset="-79"/>
                <a:cs typeface="Levenim MT" pitchFamily="2" charset="-79"/>
              </a:rPr>
              <a:t>בראשית ל"ז </a:t>
            </a:r>
            <a:r>
              <a:rPr lang="he-IL" sz="600" dirty="0" smtClean="0">
                <a:solidFill>
                  <a:srgbClr val="5E4D36"/>
                </a:solidFill>
                <a:latin typeface="Levenim MT" pitchFamily="2" charset="-79"/>
                <a:cs typeface="Levenim MT" pitchFamily="2" charset="-79"/>
              </a:rPr>
              <a:t>י"ח-ל"ו</a:t>
            </a:r>
            <a:endParaRPr lang="he-IL" sz="600" dirty="0">
              <a:solidFill>
                <a:srgbClr val="5E4D36"/>
              </a:solidFill>
              <a:latin typeface="Levenim MT" pitchFamily="2" charset="-79"/>
              <a:cs typeface="Levenim MT" pitchFamily="2" charset="-79"/>
            </a:endParaRPr>
          </a:p>
          <a:p>
            <a:pPr algn="just">
              <a:lnSpc>
                <a:spcPct val="150000"/>
              </a:lnSpc>
              <a:spcAft>
                <a:spcPts val="600"/>
              </a:spcAft>
            </a:pPr>
            <a:endParaRPr lang="he-IL" sz="600" dirty="0" smtClean="0">
              <a:solidFill>
                <a:srgbClr val="5E4D36"/>
              </a:solidFill>
              <a:latin typeface="Levenim MT" pitchFamily="2" charset="-79"/>
              <a:cs typeface="Levenim MT" pitchFamily="2" charset="-79"/>
            </a:endParaRPr>
          </a:p>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itchFamily="2" charset="-79"/>
                <a:cs typeface="Levenim MT" pitchFamily="2" charset="-79"/>
              </a:rPr>
              <a:t>ב. יוסף מבקש את אחיו</a:t>
            </a:r>
            <a:endParaRPr lang="he-IL" sz="950" b="1" dirty="0">
              <a:solidFill>
                <a:srgbClr val="5E4D36"/>
              </a:solidFill>
              <a:latin typeface="Levenim MT" pitchFamily="2" charset="-79"/>
              <a:cs typeface="Levenim MT" pitchFamily="2" charset="-79"/>
            </a:endParaRPr>
          </a:p>
          <a:p>
            <a:pPr algn="just">
              <a:lnSpc>
                <a:spcPct val="150000"/>
              </a:lnSpc>
            </a:pPr>
            <a:r>
              <a:rPr lang="he-IL" sz="800" dirty="0" smtClean="0">
                <a:solidFill>
                  <a:srgbClr val="5E4D36"/>
                </a:solidFill>
                <a:latin typeface="Levenim MT" pitchFamily="2" charset="-79"/>
                <a:cs typeface="Levenim MT" pitchFamily="2" charset="-79"/>
              </a:rPr>
              <a:t>וַיֵּלְכוּ אֶחָיו לִרְעוֹת אֶת-צֹאן אֲבִיהֶם בִּשְׁכֶם.</a:t>
            </a:r>
            <a:r>
              <a:rPr lang="he-IL" sz="800" dirty="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וַיֹּאמֶר יִשְׂרָאֵל אֶל-יוֹסֵף: "הֲלוֹא אַחֶיךָ רֹעִים בִּשְׁכֶם לְכָה וְאֶשְׁלָחֲךָ אֲלֵיהֶם" </a:t>
            </a:r>
          </a:p>
          <a:p>
            <a:pPr algn="just">
              <a:lnSpc>
                <a:spcPct val="150000"/>
              </a:lnSpc>
            </a:pPr>
            <a:r>
              <a:rPr lang="he-IL" sz="800" dirty="0" smtClean="0">
                <a:solidFill>
                  <a:srgbClr val="5E4D36"/>
                </a:solidFill>
                <a:latin typeface="Levenim MT" pitchFamily="2" charset="-79"/>
                <a:cs typeface="Levenim MT" pitchFamily="2" charset="-79"/>
              </a:rPr>
              <a:t>וַיֹּאמֶר לוֹ: "הִנֵּנִי". </a:t>
            </a:r>
          </a:p>
          <a:p>
            <a:pPr algn="just">
              <a:lnSpc>
                <a:spcPct val="150000"/>
              </a:lnSpc>
            </a:pPr>
            <a:r>
              <a:rPr lang="he-IL" sz="800" dirty="0" smtClean="0">
                <a:solidFill>
                  <a:srgbClr val="5E4D36"/>
                </a:solidFill>
                <a:latin typeface="Levenim MT" pitchFamily="2" charset="-79"/>
                <a:cs typeface="Levenim MT" pitchFamily="2" charset="-79"/>
              </a:rPr>
              <a:t>וַיֹּאמֶר לוֹ: "לֶךְ-נָא רְאֵה אֶת-שְׁלוֹם אַחֶיךָ וְאֶת-שְׁלוֹם הַצֹּאן </a:t>
            </a:r>
            <a:r>
              <a:rPr lang="he-IL" sz="800" dirty="0" err="1" smtClean="0">
                <a:solidFill>
                  <a:srgbClr val="5E4D36"/>
                </a:solidFill>
                <a:latin typeface="Levenim MT" pitchFamily="2" charset="-79"/>
                <a:cs typeface="Levenim MT" pitchFamily="2" charset="-79"/>
              </a:rPr>
              <a:t>וַהֲשִׁבֵנִי</a:t>
            </a:r>
            <a:r>
              <a:rPr lang="he-IL" sz="800" dirty="0" smtClean="0">
                <a:solidFill>
                  <a:srgbClr val="5E4D36"/>
                </a:solidFill>
                <a:latin typeface="Levenim MT" pitchFamily="2" charset="-79"/>
                <a:cs typeface="Levenim MT" pitchFamily="2" charset="-79"/>
              </a:rPr>
              <a:t> דָּבָר" </a:t>
            </a:r>
          </a:p>
          <a:p>
            <a:pPr algn="just">
              <a:lnSpc>
                <a:spcPct val="150000"/>
              </a:lnSpc>
            </a:pPr>
            <a:r>
              <a:rPr lang="he-IL" sz="800" dirty="0" smtClean="0">
                <a:solidFill>
                  <a:srgbClr val="5E4D36"/>
                </a:solidFill>
                <a:latin typeface="Levenim MT" pitchFamily="2" charset="-79"/>
                <a:cs typeface="Levenim MT" pitchFamily="2" charset="-79"/>
              </a:rPr>
              <a:t>וַיִּשְׁלָחֵהוּ מֵעֵמֶק חֶבְרוֹן וַיָּבֹא שְׁכֶמָה. </a:t>
            </a:r>
          </a:p>
          <a:p>
            <a:pPr algn="just">
              <a:lnSpc>
                <a:spcPct val="150000"/>
              </a:lnSpc>
            </a:pPr>
            <a:r>
              <a:rPr lang="he-IL" sz="800" dirty="0" smtClean="0">
                <a:solidFill>
                  <a:srgbClr val="5E4D36"/>
                </a:solidFill>
                <a:latin typeface="Levenim MT" pitchFamily="2" charset="-79"/>
                <a:cs typeface="Levenim MT" pitchFamily="2" charset="-79"/>
              </a:rPr>
              <a:t>וַיִּמְצָאֵהוּ אִישׁ וְהִנֵּה תֹעֶה בַּשָּׂדֶה וַיִּשְׁאָלֵהוּ הָאִישׁ </a:t>
            </a:r>
            <a:r>
              <a:rPr lang="he-IL" sz="800" dirty="0" err="1" smtClean="0">
                <a:solidFill>
                  <a:srgbClr val="5E4D36"/>
                </a:solidFill>
                <a:latin typeface="Levenim MT" pitchFamily="2" charset="-79"/>
                <a:cs typeface="Levenim MT" pitchFamily="2" charset="-79"/>
              </a:rPr>
              <a:t>לֵאמֹר</a:t>
            </a:r>
            <a:r>
              <a:rPr lang="he-IL" sz="800" dirty="0" smtClean="0">
                <a:solidFill>
                  <a:srgbClr val="5E4D36"/>
                </a:solidFill>
                <a:latin typeface="Levenim MT" pitchFamily="2" charset="-79"/>
                <a:cs typeface="Levenim MT" pitchFamily="2" charset="-79"/>
              </a:rPr>
              <a:t>: "מַה-תְּבַקֵּשׁ?". </a:t>
            </a:r>
          </a:p>
          <a:p>
            <a:pPr algn="just">
              <a:lnSpc>
                <a:spcPct val="150000"/>
              </a:lnSpc>
            </a:pPr>
            <a:r>
              <a:rPr lang="he-IL" sz="800" dirty="0" smtClean="0">
                <a:solidFill>
                  <a:srgbClr val="5E4D36"/>
                </a:solidFill>
                <a:latin typeface="Levenim MT" pitchFamily="2" charset="-79"/>
                <a:cs typeface="Levenim MT" pitchFamily="2" charset="-79"/>
              </a:rPr>
              <a:t>וַיֹּאמֶר: "אֶת-אַחַי אָנֹכִי מְבַקֵּשׁ הַגִּידָה-נָּא לִי אֵיפֹה הֵם רֹעִים." </a:t>
            </a:r>
          </a:p>
          <a:p>
            <a:pPr algn="just">
              <a:lnSpc>
                <a:spcPct val="150000"/>
              </a:lnSpc>
            </a:pPr>
            <a:r>
              <a:rPr lang="he-IL" sz="800" dirty="0" smtClean="0">
                <a:solidFill>
                  <a:srgbClr val="5E4D36"/>
                </a:solidFill>
                <a:latin typeface="Levenim MT" pitchFamily="2" charset="-79"/>
                <a:cs typeface="Levenim MT" pitchFamily="2" charset="-79"/>
              </a:rPr>
              <a:t>וַיֹּאמֶר הָאִישׁ: "נָסְעוּ מִזֶּה כִּי שָׁמַעְתִּי אֹמְרִים </a:t>
            </a:r>
            <a:r>
              <a:rPr lang="he-IL" sz="800" dirty="0" err="1" smtClean="0">
                <a:solidFill>
                  <a:srgbClr val="5E4D36"/>
                </a:solidFill>
                <a:latin typeface="Levenim MT" pitchFamily="2" charset="-79"/>
                <a:cs typeface="Levenim MT" pitchFamily="2" charset="-79"/>
              </a:rPr>
              <a:t>נֵלְכָה</a:t>
            </a:r>
            <a:r>
              <a:rPr lang="he-IL" sz="800" dirty="0" smtClean="0">
                <a:solidFill>
                  <a:srgbClr val="5E4D36"/>
                </a:solidFill>
                <a:latin typeface="Levenim MT" pitchFamily="2" charset="-79"/>
                <a:cs typeface="Levenim MT" pitchFamily="2" charset="-79"/>
              </a:rPr>
              <a:t> </a:t>
            </a:r>
            <a:r>
              <a:rPr lang="he-IL" sz="800" dirty="0" err="1" smtClean="0">
                <a:solidFill>
                  <a:srgbClr val="5E4D36"/>
                </a:solidFill>
                <a:latin typeface="Levenim MT" pitchFamily="2" charset="-79"/>
                <a:cs typeface="Levenim MT" pitchFamily="2" charset="-79"/>
              </a:rPr>
              <a:t>דֹּתָיְנָה</a:t>
            </a:r>
            <a:r>
              <a:rPr lang="he-IL" sz="800" dirty="0" smtClean="0">
                <a:solidFill>
                  <a:srgbClr val="5E4D36"/>
                </a:solidFill>
                <a:latin typeface="Levenim MT" pitchFamily="2" charset="-79"/>
                <a:cs typeface="Levenim MT" pitchFamily="2" charset="-79"/>
              </a:rPr>
              <a:t>" </a:t>
            </a:r>
          </a:p>
          <a:p>
            <a:pPr algn="just">
              <a:lnSpc>
                <a:spcPct val="150000"/>
              </a:lnSpc>
            </a:pPr>
            <a:r>
              <a:rPr lang="he-IL" sz="800" dirty="0" smtClean="0">
                <a:solidFill>
                  <a:srgbClr val="5E4D36"/>
                </a:solidFill>
                <a:latin typeface="Levenim MT" pitchFamily="2" charset="-79"/>
                <a:cs typeface="Levenim MT" pitchFamily="2" charset="-79"/>
              </a:rPr>
              <a:t>וַיֵּלֶךְ יוֹסֵף אַחַר אֶחָיו וַיִּמְצָאֵם בְּדֹתָן.  </a:t>
            </a:r>
            <a:endParaRPr lang="he-IL" sz="800" dirty="0">
              <a:solidFill>
                <a:srgbClr val="5E4D36"/>
              </a:solidFill>
              <a:latin typeface="Levenim MT" pitchFamily="2" charset="-79"/>
              <a:cs typeface="Levenim MT" pitchFamily="2" charset="-79"/>
            </a:endParaRPr>
          </a:p>
          <a:p>
            <a:pPr algn="l">
              <a:lnSpc>
                <a:spcPts val="1000"/>
              </a:lnSpc>
            </a:pPr>
            <a:r>
              <a:rPr lang="he-IL" sz="600" dirty="0">
                <a:solidFill>
                  <a:srgbClr val="5E4D36"/>
                </a:solidFill>
                <a:latin typeface="Levenim MT" pitchFamily="2" charset="-79"/>
                <a:cs typeface="Levenim MT" pitchFamily="2" charset="-79"/>
              </a:rPr>
              <a:t>בראשית ל"ז </a:t>
            </a:r>
            <a:r>
              <a:rPr lang="he-IL" sz="600" dirty="0" smtClean="0">
                <a:solidFill>
                  <a:srgbClr val="5E4D36"/>
                </a:solidFill>
                <a:latin typeface="Levenim MT" pitchFamily="2" charset="-79"/>
                <a:cs typeface="Levenim MT" pitchFamily="2" charset="-79"/>
              </a:rPr>
              <a:t>י"ב-י"ז</a:t>
            </a:r>
            <a:endParaRPr lang="he-IL" sz="600" dirty="0">
              <a:solidFill>
                <a:srgbClr val="5E4D36"/>
              </a:solidFill>
              <a:latin typeface="Levenim MT" pitchFamily="2" charset="-79"/>
              <a:cs typeface="Levenim MT" pitchFamily="2" charset="-79"/>
            </a:endParaRPr>
          </a:p>
          <a:p>
            <a:pPr algn="l">
              <a:lnSpc>
                <a:spcPts val="1000"/>
              </a:lnSpc>
            </a:pPr>
            <a:endParaRPr lang="he-IL" sz="500" dirty="0" smtClean="0">
              <a:solidFill>
                <a:srgbClr val="5E4D36"/>
              </a:solidFill>
              <a:latin typeface="Levenim MT" pitchFamily="2" charset="-79"/>
              <a:cs typeface="Levenim MT" pitchFamily="2" charset="-79"/>
            </a:endParaRPr>
          </a:p>
          <a:p>
            <a:pPr algn="l">
              <a:lnSpc>
                <a:spcPts val="1000"/>
              </a:lnSpc>
            </a:pPr>
            <a:endParaRPr lang="he-IL" sz="500" dirty="0">
              <a:solidFill>
                <a:srgbClr val="5E4D36"/>
              </a:solidFill>
              <a:latin typeface="Levenim MT" pitchFamily="2" charset="-79"/>
              <a:cs typeface="Levenim MT" pitchFamily="2" charset="-79"/>
            </a:endParaRPr>
          </a:p>
          <a:p>
            <a:pPr algn="l">
              <a:lnSpc>
                <a:spcPts val="1000"/>
              </a:lnSpc>
            </a:pPr>
            <a:endParaRPr lang="he-IL" sz="500" dirty="0" smtClean="0">
              <a:solidFill>
                <a:srgbClr val="5E4D36"/>
              </a:solidFill>
              <a:latin typeface="Levenim MT" pitchFamily="2" charset="-79"/>
              <a:cs typeface="Levenim MT" pitchFamily="2" charset="-79"/>
            </a:endParaRPr>
          </a:p>
          <a:p>
            <a:pPr algn="l">
              <a:lnSpc>
                <a:spcPts val="1000"/>
              </a:lnSpc>
            </a:pPr>
            <a:endParaRPr lang="he-IL" sz="500" dirty="0">
              <a:solidFill>
                <a:srgbClr val="5E4D36"/>
              </a:solidFill>
              <a:latin typeface="Levenim MT" pitchFamily="2" charset="-79"/>
              <a:cs typeface="Levenim MT" pitchFamily="2" charset="-79"/>
            </a:endParaRPr>
          </a:p>
          <a:p>
            <a:pPr algn="l">
              <a:lnSpc>
                <a:spcPts val="1000"/>
              </a:lnSpc>
            </a:pPr>
            <a:endParaRPr lang="he-IL" sz="500" dirty="0" smtClean="0">
              <a:solidFill>
                <a:srgbClr val="5E4D36"/>
              </a:solidFill>
              <a:latin typeface="Levenim MT" pitchFamily="2" charset="-79"/>
              <a:cs typeface="Levenim MT" pitchFamily="2" charset="-79"/>
            </a:endParaRPr>
          </a:p>
          <a:p>
            <a:pPr algn="l">
              <a:lnSpc>
                <a:spcPts val="1000"/>
              </a:lnSpc>
            </a:pPr>
            <a:endParaRPr lang="he-IL" sz="500" dirty="0">
              <a:solidFill>
                <a:srgbClr val="5E4D36"/>
              </a:solidFill>
              <a:latin typeface="Levenim MT" pitchFamily="2" charset="-79"/>
              <a:cs typeface="Levenim MT" pitchFamily="2" charset="-79"/>
            </a:endParaRPr>
          </a:p>
          <a:p>
            <a:pPr>
              <a:lnSpc>
                <a:spcPts val="1000"/>
              </a:lnSpc>
            </a:pPr>
            <a:r>
              <a:rPr lang="he-IL" sz="700" dirty="0" smtClean="0">
                <a:solidFill>
                  <a:srgbClr val="5E4D36"/>
                </a:solidFill>
                <a:latin typeface="Levenim MT" pitchFamily="2" charset="-79"/>
                <a:cs typeface="Levenim MT" pitchFamily="2" charset="-79"/>
              </a:rPr>
              <a:t>התמונה היא היפר קישור למערכון. לחצו על עכבר ימני, </a:t>
            </a:r>
            <a:r>
              <a:rPr lang="he-IL" sz="700" smtClean="0">
                <a:solidFill>
                  <a:srgbClr val="5E4D36"/>
                </a:solidFill>
                <a:latin typeface="Levenim MT" pitchFamily="2" charset="-79"/>
                <a:cs typeface="Levenim MT" pitchFamily="2" charset="-79"/>
              </a:rPr>
              <a:t>ועל 'פתח היפר קישור'</a:t>
            </a:r>
            <a:endParaRPr lang="he-IL" sz="700" dirty="0" smtClean="0">
              <a:solidFill>
                <a:srgbClr val="5E4D36"/>
              </a:solidFill>
              <a:latin typeface="Levenim MT" pitchFamily="2" charset="-79"/>
              <a:cs typeface="Levenim MT" pitchFamily="2" charset="-79"/>
            </a:endParaRPr>
          </a:p>
          <a:p>
            <a:pPr algn="just">
              <a:lnSpc>
                <a:spcPts val="1000"/>
              </a:lnSpc>
            </a:pPr>
            <a:endParaRPr lang="he-IL" sz="500" dirty="0">
              <a:solidFill>
                <a:srgbClr val="5E4D36"/>
              </a:solidFill>
              <a:latin typeface="Levenim MT" pitchFamily="2" charset="-79"/>
              <a:cs typeface="Levenim MT" pitchFamily="2" charset="-79"/>
            </a:endParaRPr>
          </a:p>
          <a:p>
            <a:pPr algn="just">
              <a:lnSpc>
                <a:spcPts val="1000"/>
              </a:lnSpc>
            </a:pPr>
            <a:endParaRPr lang="he-IL" sz="500" dirty="0" smtClean="0">
              <a:solidFill>
                <a:srgbClr val="5E4D36"/>
              </a:solidFill>
              <a:latin typeface="Levenim MT" pitchFamily="2" charset="-79"/>
              <a:cs typeface="Levenim MT" pitchFamily="2" charset="-79"/>
            </a:endParaRPr>
          </a:p>
          <a:p>
            <a:pPr algn="just">
              <a:lnSpc>
                <a:spcPts val="1000"/>
              </a:lnSpc>
            </a:pPr>
            <a:endParaRPr lang="he-IL" sz="500" dirty="0">
              <a:solidFill>
                <a:srgbClr val="5E4D36"/>
              </a:solidFill>
              <a:latin typeface="Levenim MT" pitchFamily="2" charset="-79"/>
              <a:cs typeface="Levenim MT" pitchFamily="2" charset="-79"/>
            </a:endParaRPr>
          </a:p>
        </p:txBody>
      </p:sp>
      <p:pic>
        <p:nvPicPr>
          <p:cNvPr id="7" name="מציין מיקום של תמונה 6">
            <a:hlinkClick r:id="rId4"/>
          </p:cNvPr>
          <p:cNvPicPr>
            <a:picLocks noGrp="1" noChangeAspect="1"/>
          </p:cNvPicPr>
          <p:nvPr>
            <p:ph type="pic" sz="quarter" idx="14"/>
          </p:nvPr>
        </p:nvPicPr>
        <p:blipFill>
          <a:blip r:embed="rId5" cstate="print">
            <a:extLst>
              <a:ext uri="{28A0092B-C50C-407E-A947-70E740481C1C}">
                <a14:useLocalDpi xmlns:a14="http://schemas.microsoft.com/office/drawing/2010/main" xmlns="" val="0"/>
              </a:ext>
            </a:extLst>
          </a:blip>
          <a:srcRect l="526" r="526"/>
          <a:stretch>
            <a:fillRect/>
          </a:stretch>
        </p:blipFill>
        <p:spPr>
          <a:xfrm>
            <a:off x="4604209" y="4991710"/>
            <a:ext cx="1844675" cy="1725613"/>
          </a:xfrm>
        </p:spPr>
      </p:pic>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700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200" u="sng" dirty="0" smtClean="0"/>
              <a:t>הרמת מסך על תהליך יצירת </a:t>
            </a:r>
            <a:r>
              <a:rPr lang="he-IL" sz="1000" u="sng" dirty="0" smtClean="0"/>
              <a:t>השיעור</a:t>
            </a:r>
            <a:r>
              <a:rPr lang="he-IL" sz="1000" dirty="0"/>
              <a:t>: </a:t>
            </a:r>
            <a:r>
              <a:rPr lang="he-IL" sz="1200" dirty="0"/>
              <a:t>בערב עיון של מתנדבי אימפקט דרום, הנושא היה 'ערבות הדדית'. </a:t>
            </a:r>
            <a:r>
              <a:rPr lang="he-IL" sz="1200" dirty="0" err="1"/>
              <a:t>בפנאל</a:t>
            </a:r>
            <a:r>
              <a:rPr lang="he-IL" sz="1200" dirty="0"/>
              <a:t> שהשתתפו בו כמה דמיות מאוד מעניינות שאל המנחה ארז יוגב את המשתתפים מה בעצם אנחנו רוצים מחבר'ה שעסוקים כרגע בלימודים, בניית קריירה, אולי גם זוגיות וילדים. שלב מאוד לחוץ בחיים. מה בעצם האמירה שלנו אליהם? למתוח עוד יותר את הקושי בו הם חיים כדי לתרום לאחרים? למה אנחנו מבקשים מהם ערבות הדדית?</a:t>
            </a:r>
          </a:p>
          <a:p>
            <a:pPr marL="0" indent="0" algn="just">
              <a:buNone/>
            </a:pPr>
            <a:r>
              <a:rPr lang="he-IL" sz="1200" dirty="0"/>
              <a:t>כל אחד מהמשתתפים נתן תשובה מעניינת ורצינית. אותי תפסה מאוד התשובה של דן ארכבי. הוא טען כי מעבר לערבות הדדית במובן הרחב, ישנו מישור הכרחי בעיניו כדי לממש חיים של ערבות הדדית. וזה להיות שותף לחיי קהילה. שותפות כזו בהכרח מביאה אותנו להתחככות עם בני אדם וליצירת ערבות לקהילה קרובה. דן דיבר על החיים בעידן המסכים, ועל כך שבעידן הזה הקהילה אבדה. ולכן המסר הראשון שמדברים על ערבות הוא יצירת קהילות ומחויבות אליהם. איבוד של חיי הקהילה יוצר אנושות חסרה.</a:t>
            </a:r>
          </a:p>
          <a:p>
            <a:pPr marL="0" indent="0" algn="just">
              <a:buNone/>
            </a:pPr>
            <a:r>
              <a:rPr lang="he-IL" sz="1200" dirty="0"/>
              <a:t>את המסר הזה בקשנו להביא לשיעור האחרון של ערבות הדדית. אבל אז התברר לנו שזה מסר לא פשוט. יש קושי ומורכבות בהצטרפות לקהילה. יש קושי ומורכבות בבניית קהילה וניהולה. מי שחיי בקהילה מכיר את הקשיים הללו. ולכן לבוא עם מסר מתלהב ל'חיים בקהילה!' נראה לנו פשטני.</a:t>
            </a:r>
          </a:p>
          <a:p>
            <a:pPr marL="0" indent="0" algn="just">
              <a:buNone/>
            </a:pPr>
            <a:r>
              <a:rPr lang="he-IL" sz="1200" dirty="0"/>
              <a:t>כך נוצר הרעיון של להביא את הקשיים של החיים בקהילה, להסתכל על האופציה הזו בעיניים פקוחות. ליצור דיון על חיים כאלו, על הקשיים, המחירים ודרכי ההתמודדות. אנחנו עוברים את זה כל יום, כל שבוע - בתכנית מנהיגות ומן הסתם גם במאהל ומגדל. רבים מאתנו חיים את זה בקהילות שלהם.</a:t>
            </a:r>
          </a:p>
          <a:p>
            <a:pPr marL="0" indent="0" algn="just">
              <a:buNone/>
            </a:pPr>
            <a:r>
              <a:rPr lang="he-IL" sz="1200" dirty="0"/>
              <a:t>מכאן קצרה הדרך לרעיון לעסוק בפרשת יוסף ואחיו. פרשה שמסתכלת כדרכו של המקרא, בעיניים פקוחות במציאות האנושית המורכב. מה היו הקשיים שנוצרו שם? מה היו התוצאות של ההתמודדות או חוסר ההתמודדות עם הקשיים? האם הצליחו בסוף יוסף ואחיו לאחות את הקרעים? [רמז, לא ממש] כיצד הם התמודדו? </a:t>
            </a:r>
          </a:p>
          <a:p>
            <a:pPr marL="0" indent="0" algn="just">
              <a:buNone/>
            </a:pPr>
            <a:r>
              <a:rPr lang="he-IL" sz="1200" u="sng" dirty="0"/>
              <a:t>א. יוסף מעורר שנאה אצל אחיו</a:t>
            </a:r>
          </a:p>
          <a:p>
            <a:pPr marL="0" indent="0" algn="just">
              <a:buNone/>
            </a:pPr>
            <a:r>
              <a:rPr lang="he-IL" sz="1200" dirty="0"/>
              <a:t>יוסף כנער הוא חתיכת טיפוס מעצבן. אפשר להמחיש את זה בשני המערכונים המצורפים כהיפר קישור לתמונות [לחיצה על עכבר ימני, ופתיחת ההיפר קישור]. יותר מעניין לראות את זה בפסוקים:</a:t>
            </a:r>
          </a:p>
          <a:p>
            <a:pPr marL="0" indent="0" algn="just">
              <a:buNone/>
            </a:pPr>
            <a:r>
              <a:rPr lang="he-IL" sz="1200" dirty="0"/>
              <a:t>מה המשמעות שהוא היה רועה את אחיו בצאן? מה המשמעות שהוא נער את בני בלהה ואת בני זילפה? זה שהוא הביא את דיבתם רעה אל אביהם כבר יותר ברור. הבחור יוצא מלשינון. זה שמקורב לסמכות ומשיג את מעמדו דרך הדריכה על האחרים. </a:t>
            </a:r>
          </a:p>
          <a:p>
            <a:pPr marL="0" indent="0" algn="just">
              <a:buNone/>
            </a:pPr>
            <a:r>
              <a:rPr lang="he-IL" sz="1200" dirty="0"/>
              <a:t>תוסיפו שמן למדורה שהמספר מציין שאת יוסף אביו אהב מכל אחיו. מכירים את הטיפוס הזה? זה שמקורב למלכות או לסמכות על חשבון שאר החברים? מה הוא עושה בשביל זה? ומה עושה לכולם שהסמכות מביע את הערכתה ואהבתה לאותו טיפוס?</a:t>
            </a:r>
          </a:p>
          <a:p>
            <a:pPr marL="0" indent="0" algn="just">
              <a:buNone/>
            </a:pPr>
            <a:r>
              <a:rPr lang="he-IL" sz="1200" dirty="0"/>
              <a:t>תגובה טבעית - 'וישנאו אותו אחיו' לא סתם שנאה, אלא כזו ש'לא יכלו דברו לשלום'. העסק מתחמם מאוד. </a:t>
            </a:r>
          </a:p>
          <a:p>
            <a:pPr marL="0" indent="0" algn="just">
              <a:buNone/>
            </a:pPr>
            <a:r>
              <a:rPr lang="he-IL" sz="1200" dirty="0"/>
              <a:t>עכשיו מה שחסר זה רק שהטיפוס הזה יתנשא על כולם בצורה מפורשת. יוסף עושה את זה בגדול. קודם כל הוא הוזה, חולם חלומות. כבר לא טיפוס שכדאי להתקרב אליו. ומה החלומות? תסובנה אלומותיכם ותשתחווה לאלומתי. הנה הוא אומר את הדברים במפורש, כך גם בחלום השני הירח והכוכבים כלומר גם אבא </a:t>
            </a:r>
            <a:r>
              <a:rPr lang="he-IL" sz="1200" dirty="0" err="1"/>
              <a:t>ואמא</a:t>
            </a:r>
            <a:r>
              <a:rPr lang="he-IL" sz="1200" dirty="0"/>
              <a:t> וגם אתם כולכם תשתחוו לי. </a:t>
            </a:r>
          </a:p>
          <a:p>
            <a:pPr marL="0" indent="0" algn="just">
              <a:buNone/>
            </a:pPr>
            <a:r>
              <a:rPr lang="he-IL" sz="1200" dirty="0"/>
              <a:t>טוב, זה כבר עובר כל גבול של סבלנות. פלא ששונאים אותו עוד יותר - 'ויוסיפו עוד שנוא אותו'? האבא כבר מבין שהעסק לא ראוי, ונוזף ביוסף. אבל גם 'שומר את הדבר'. מה המשמעות של 'ואביו שמר את הדבר?'</a:t>
            </a:r>
          </a:p>
          <a:p>
            <a:pPr marL="0" indent="0" algn="just">
              <a:buNone/>
            </a:pPr>
            <a:r>
              <a:rPr lang="he-IL" sz="1200" dirty="0"/>
              <a:t>זהו האב-טיפוס שקיים בצורה כזו או אחרת בכל מערכת משפחתית גרעינית, מורחבת, חמולה וקהילה. בווריאציה כזו או אחרת. בשיעור, בשלב הזה אפשר לפתח את ההכרות עם הטיפוס הזה במצפה, או להרחיק עדות למסגרות אחרות ולדוגמאות אחרות. אפשר לדון אפילו בחברה הישראלית.</a:t>
            </a:r>
          </a:p>
          <a:p>
            <a:pPr marL="0" indent="0" algn="just">
              <a:buNone/>
            </a:pPr>
            <a:r>
              <a:rPr lang="he-IL" sz="1200" dirty="0"/>
              <a:t>בשלב השני אפשר גם לדבר עם בעיות אחרות שקהילה יכולה ליצור. דומות ו/או שונות מהבעיה של הטיפוס המתנשא שמוציא דיבה רעה וחושב שהוא מלך. </a:t>
            </a:r>
          </a:p>
          <a:p>
            <a:pPr marL="0" indent="0" algn="just">
              <a:buNone/>
            </a:pPr>
            <a:r>
              <a:rPr lang="he-IL" sz="1200" u="sng" dirty="0"/>
              <a:t>ב. יוסף מבקש את אחיו</a:t>
            </a:r>
          </a:p>
          <a:p>
            <a:pPr marL="0" indent="0" algn="just">
              <a:buNone/>
            </a:pPr>
            <a:r>
              <a:rPr lang="he-IL" sz="1200" dirty="0"/>
              <a:t>בשלב הזה של העלילה, ישנה התפתחות לא פשוטה. האב ממשיך להתנהג כאילו הוא לא מבין מה קורה. הוא שולח את יוסף אל אחיו, רחוק מהבית. החיים דורשים משימות. ובמקרה הזה אולי קשה או אי אפשר, או אין פנאי להתעסק עם רגשות, שנאות או חששות חברתיים. יש משימה.</a:t>
            </a:r>
          </a:p>
          <a:p>
            <a:pPr marL="0" indent="0" algn="just">
              <a:buNone/>
            </a:pPr>
            <a:r>
              <a:rPr lang="he-IL" sz="1200" dirty="0"/>
              <a:t>יוסף לא מתווכח ולוקח על עצמו את המשימה. האם הוא חשש? האם הוא ניחש עד כמה האחים שונאים אותו? אולי הוא סמך על אביו? אולי לא הייתה לו ברירה?</a:t>
            </a:r>
          </a:p>
          <a:p>
            <a:pPr marL="0" indent="0" algn="just">
              <a:buNone/>
            </a:pPr>
            <a:r>
              <a:rPr lang="he-IL" sz="1200" dirty="0"/>
              <a:t>הוא הולך אל אחיו לבד ומתברבר בניווט. יוסף לא מתבייש ושואל שאלה שבמובנה הפשוט היא 'אני מחפש את האחים שלי, ראיתם אותם?'</a:t>
            </a:r>
          </a:p>
          <a:p>
            <a:pPr marL="0" indent="0" algn="just">
              <a:buNone/>
            </a:pPr>
            <a:r>
              <a:rPr lang="he-IL" sz="1200" dirty="0"/>
              <a:t>אבל קשה להתעלם מהניסוח שמהדהד משמעות שהיא הרבה יותר מסתם חיפוש בניווט. 'את אחי אנוכי מבקש'. יוסף קורא להם אחי בצורה שאפשר לשמוע בה חיבה וקירבה, למרות גאוותו וההתנשאות שלו. גם השימוש במילה 'מבקש' יש לה עומק. לא סתם מחפש, אלא מבקש, אולי גם את קירבתם. אולי יש כאן רמז לכך שהוא הרגיש מאוד בודד בגלל תוצאות התנהגותו. אולי הוא ראה בשליחות שלו למצוא את האחים הזדמנות להתקרב אליהם, לבקש אותם במובן העמוק. אולי אם האחים היו מושיבים אותו במעגל עם יעקב נוקד או </a:t>
            </a:r>
            <a:r>
              <a:rPr lang="he-IL" sz="1200" dirty="0" smtClean="0"/>
              <a:t>רינת שיק</a:t>
            </a:r>
            <a:r>
              <a:rPr lang="he-IL" sz="1200" dirty="0"/>
              <a:t>, משקפים לו את התנהגותו, אולי הוא היה פוקח את עיניו, אולי הוא היה בשל להבנה ולשינוי כי הוא הרגיש בודד וביקש את אחיו?    </a:t>
            </a:r>
          </a:p>
          <a:p>
            <a:pPr marL="0" indent="0" algn="just">
              <a:buNone/>
            </a:pPr>
            <a:r>
              <a:rPr lang="he-IL" sz="1200" dirty="0"/>
              <a:t>אנו מציעים לנתח את הפסוקים עם הלומדים, להעלות את האפשרויות השונות, אלו שאנחנו העלנו או מה שהלומדים שומעים בפסוקים. סיפור יוסף ואחיו הוא סיפור ברמה ספרותית הגבוהה ביותר שיש. משמעות הדבר היא שיש בסיפור הזה רבדי משמעויות אין סופיות. נסו להנכיח את זה בעבודה על הפסוקים, נסו ליצור את החוויה של הדהוד המילים, המשפטים והמשמעויות.</a:t>
            </a:r>
          </a:p>
          <a:p>
            <a:pPr marL="0" indent="0" algn="just">
              <a:buNone/>
            </a:pPr>
            <a:r>
              <a:rPr lang="he-IL" sz="1200" dirty="0"/>
              <a:t>כמו כן, כמו שעשינו כאן לנסות לחדור לתחושות של הדמויות. אפשר גם לנסות לשער מה היה קורה אם...? כמובן בהקשר של עבודה בסביבה של משפחה קהילה </a:t>
            </a:r>
            <a:r>
              <a:rPr lang="he-IL" sz="1200" dirty="0" err="1"/>
              <a:t>וכו</a:t>
            </a:r>
            <a:r>
              <a:rPr lang="he-IL" sz="1200" dirty="0"/>
              <a:t>'. נסו ליצור בהזדמנות הזו דיון בקשיים שיש בקהילה ומשפחה, ובאפשרויות השונות להתגבר עליהם.</a:t>
            </a:r>
          </a:p>
          <a:p>
            <a:pPr marL="0" indent="0" algn="just">
              <a:buNone/>
            </a:pPr>
            <a:r>
              <a:rPr lang="he-IL" sz="1200" u="sng" dirty="0"/>
              <a:t>ג. מכירת יוסף</a:t>
            </a:r>
          </a:p>
          <a:p>
            <a:pPr marL="0" indent="0" algn="just">
              <a:buNone/>
            </a:pPr>
            <a:r>
              <a:rPr lang="he-IL" sz="1200" dirty="0"/>
              <a:t>התוצאה הכואבת של ההתנשאות ושל השנאה שבאה בעקבותיה. המקרא לא מרחם עלינו בסיפורים חלביים או פרווה. אבות האומה הם בני אדם מורכבים ממש כמונו. והאחים מדרדרים לכוונות רצח, ועוצרים במה שהוא לא פחות חמור, מכירת יוסף. אגב בפרשת השבוע 'גונב איש ומכרו מות יומת' מה שממש לא מובן בעולם של סחר מכר בעבדים. </a:t>
            </a:r>
          </a:p>
          <a:p>
            <a:pPr marL="0" indent="0" algn="just">
              <a:buNone/>
            </a:pPr>
            <a:r>
              <a:rPr lang="he-IL" sz="1200" dirty="0"/>
              <a:t>נסו להבין את העמדות השונות של אלו שרצו לרצוח, של ראובן, ולבסוף ההצעה של יהודה שהתקבלה. מה עבר להם בראש? מה הם חשבו לעצמם? מה הם הרגישו? איך ההידרדרות לא עצרה. איך לא היה שם אמיץ אחד שצעק – הגזמנו! בואו נעשה משהו חיובי, באו ננסה ליצור דינמיקה אחרת, בואו ננסה לפתור את הבעיה.</a:t>
            </a:r>
          </a:p>
          <a:p>
            <a:pPr marL="0" indent="0" algn="just">
              <a:buNone/>
            </a:pPr>
            <a:r>
              <a:rPr lang="he-IL" sz="1200" dirty="0"/>
              <a:t>האם היה אפשר לעשות משהו אחר? מה למשל? אולי האחים כבר היו בשלב שכבר אי אפשר לחזור אחורה? האם קיימים מצבים כאלו בקהילה? איך מזהים אותם? איך מבינים לפני שהם מגיעים כשעוד אפשר אולי לעשות משהו? שימו לב לאמירות כמו 'מה בצע...וידינו אל תהי בו כי אחינו בשרינו הוא' יש כאן ניצוץ של ערבות? 'שימו לב לניסוח </a:t>
            </a:r>
            <a:r>
              <a:rPr lang="he-IL" sz="1200" dirty="0" smtClean="0"/>
              <a:t>'השליכו </a:t>
            </a:r>
            <a:r>
              <a:rPr lang="he-IL" sz="1200" dirty="0"/>
              <a:t>אותו...ויד אל תישלחו בו'. </a:t>
            </a:r>
          </a:p>
          <a:p>
            <a:pPr marL="0" indent="0" algn="just">
              <a:buNone/>
            </a:pPr>
            <a:r>
              <a:rPr lang="he-IL" sz="1200" dirty="0"/>
              <a:t>שימו לב למוטיבים – הכותונת, ההפשטה של יוסף, הבור, האוכל, אורחת הישמעאלים המקרית, הדם, שפיכה, כיסוי הדם, </a:t>
            </a:r>
          </a:p>
          <a:p>
            <a:pPr marL="0" indent="0" algn="just">
              <a:buNone/>
            </a:pPr>
            <a:r>
              <a:rPr lang="he-IL" sz="1200" dirty="0"/>
              <a:t>נתחו את עמדתו של ראובן ואת תגובתו למכירה 'הילד איננו ואני אנא אני בא?'</a:t>
            </a:r>
          </a:p>
          <a:p>
            <a:pPr marL="0" indent="0" algn="just">
              <a:buNone/>
            </a:pPr>
            <a:r>
              <a:rPr lang="he-IL" sz="1200" dirty="0"/>
              <a:t>פתחו את הדיון למחירים של מצבים מסובכים שלא מטופלים במסגרות של משפחה חמולה וקהילה. מה זה אומר על המסגרות הללו? האם לברוח? האם אפשרי לברוח? מה המחיר של הבריחה מהמסגרות הללו? וכיצד אפשר בכל זאת להתמודד עם המורכבות בצורה מיטבית, ומה הם הכלים? </a:t>
            </a:r>
          </a:p>
          <a:p>
            <a:pPr marL="0" indent="0" algn="just">
              <a:buNone/>
            </a:pPr>
            <a:r>
              <a:rPr lang="he-IL" sz="1200" dirty="0"/>
              <a:t>ולבסוף להעמיד את האפשרות של חיים בדידות וניכור, מול חיי קהילה שיש בה התמודדות. אפה נוכל להתפתח יותר ולהיות שלמים יותר? </a:t>
            </a:r>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3930</TotalTime>
  <Words>1800</Words>
  <Application>Microsoft Office PowerPoint</Application>
  <PresentationFormat>A4 Paper (210x297 mm)‎</PresentationFormat>
  <Paragraphs>88</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משפחה לא בוחרים! - קהילה בוחרים?!</vt:lpstr>
      <vt:lpstr>הנחיה למעביר השיעור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81</cp:revision>
  <cp:lastPrinted>2016-01-02T09:56:53Z</cp:lastPrinted>
  <dcterms:created xsi:type="dcterms:W3CDTF">2016-01-01T12:13:36Z</dcterms:created>
  <dcterms:modified xsi:type="dcterms:W3CDTF">2018-07-12T08:08:26Z</dcterms:modified>
</cp:coreProperties>
</file>